
<file path=[Content_Types].xml><?xml version="1.0" encoding="utf-8"?>
<Types xmlns="http://schemas.openxmlformats.org/package/2006/content-types">
  <Override PartName="/ppt/slides/slide14.xml" ContentType="application/vnd.openxmlformats-officedocument.presentationml.slide+xml"/>
  <Override PartName="/ppt/slideMasters/slideMaster6.xml" ContentType="application/vnd.openxmlformats-officedocument.presentationml.slideMaster+xml"/>
  <Override PartName="/ppt/slideLayouts/slideLayout8.xml" ContentType="application/vnd.openxmlformats-officedocument.presentationml.slideLayout+xml"/>
  <Override PartName="/ppt/slides/slide33.xml" ContentType="application/vnd.openxmlformats-officedocument.presentationml.slide+xml"/>
  <Override PartName="/ppt/theme/theme8.xml" ContentType="application/vnd.openxmlformats-officedocument.theme+xml"/>
  <Default Extension="bin" ContentType="application/vnd.openxmlformats-officedocument.presentationml.printerSettings"/>
  <Override PartName="/ppt/diagrams/colors2.xml" ContentType="application/vnd.openxmlformats-officedocument.drawingml.diagramColors+xml"/>
  <Override PartName="/ppt/slideLayouts/slideLayout20.xml" ContentType="application/vnd.openxmlformats-officedocument.presentationml.slideLayout+xml"/>
  <Override PartName="/ppt/slideLayouts/slideLayout17.xml" ContentType="application/vnd.openxmlformats-officedocument.presentationml.slideLayout+xml"/>
  <Override PartName="/ppt/slideLayouts/slideLayout36.xml" ContentType="application/vnd.openxmlformats-officedocument.presentationml.slideLayout+xml"/>
  <Override PartName="/ppt/notesSlides/notesSlide2.xml" ContentType="application/vnd.openxmlformats-officedocument.presentationml.notesSlide+xml"/>
  <Override PartName="/ppt/slides/slide18.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slides/slide23.xml" ContentType="application/vnd.openxmlformats-officedocument.presentationml.slide+xml"/>
  <Override PartName="/ppt/theme/theme1.xml" ContentType="application/vnd.openxmlformats-officedocument.theme+xml"/>
  <Override PartName="/ppt/slideLayouts/slideLayout24.xml" ContentType="application/vnd.openxmlformats-officedocument.presentationml.slideLayout+xml"/>
  <Override PartName="/ppt/slideLayouts/slideLayout43.xml" ContentType="application/vnd.openxmlformats-officedocument.presentationml.slideLayout+xml"/>
  <Override PartName="/ppt/diagrams/drawing3.xml" ContentType="application/vnd.ms-office.drawingml.diagramDrawing+xml"/>
  <Override PartName="/ppt/slideLayouts/slideLayout10.xml" ContentType="application/vnd.openxmlformats-officedocument.presentationml.slideLayout+xml"/>
  <Override PartName="/ppt/diagrams/layout1.xml" ContentType="application/vnd.openxmlformats-officedocument.drawingml.diagramLayout+xml"/>
  <Override PartName="/ppt/notesSlides/notesSlide6.xml" ContentType="application/vnd.openxmlformats-officedocument.presentationml.notesSlide+xml"/>
  <Override PartName="/ppt/diagrams/data2.xml" ContentType="application/vnd.openxmlformats-officedocument.drawingml.diagramData+xml"/>
  <Override PartName="/ppt/diagrams/quickStyle1.xml" ContentType="application/vnd.openxmlformats-officedocument.drawingml.diagramStyl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Default Extension="gif" ContentType="image/gif"/>
  <Override PartName="/ppt/slides/slide27.xml" ContentType="application/vnd.openxmlformats-officedocument.presentationml.slide+xml"/>
  <Override PartName="/ppt/theme/theme5.xml" ContentType="application/vnd.openxmlformats-officedocument.theme+xml"/>
  <Override PartName="/ppt/slideLayouts/slideLayout47.xml" ContentType="application/vnd.openxmlformats-officedocument.presentationml.slideLayout+xml"/>
  <Override PartName="/ppt/slides/slide11.xml" ContentType="application/vnd.openxmlformats-officedocument.presentationml.slide+xml"/>
  <Override PartName="/ppt/slideLayouts/slideLayout28.xml" ContentType="application/vnd.openxmlformats-officedocument.presentationml.slideLayout+xml"/>
  <Override PartName="/ppt/slideMasters/slideMaster3.xml" ContentType="application/vnd.openxmlformats-officedocument.presentationml.slideMaster+xml"/>
  <Default Extension="tiff" ContentType="image/tiff"/>
  <Override PartName="/ppt/slideLayouts/slideLayout14.xml" ContentType="application/vnd.openxmlformats-officedocument.presentationml.slideLayout+xml"/>
  <Override PartName="/ppt/slideLayouts/slideLayout33.xml" ContentType="application/vnd.openxmlformats-officedocument.presentationml.slideLayout+xml"/>
  <Override PartName="/ppt/slideLayouts/slideLayout52.xml" ContentType="application/vnd.openxmlformats-officedocument.presentationml.slideLayout+xml"/>
  <Override PartName="/ppt/notesSlides/notesSlide8.xml" ContentType="application/vnd.openxmlformats-officedocument.presentationml.notesSlide+xml"/>
  <Override PartName="/ppt/slideMasters/slideMaster7.xml" ContentType="application/vnd.openxmlformats-officedocument.presentationml.slideMaster+xml"/>
  <Override PartName="/ppt/slideLayouts/slideLayout9.xml" ContentType="application/vnd.openxmlformats-officedocument.presentationml.slideLayout+xml"/>
  <Override PartName="/ppt/slides/slide34.xml" ContentType="application/vnd.openxmlformats-officedocument.presentationml.slide+xml"/>
  <Override PartName="/ppt/theme/theme9.xml" ContentType="application/vnd.openxmlformats-officedocument.theme+xml"/>
  <Override PartName="/ppt/slides/slide15.xml" ContentType="application/vnd.openxmlformats-officedocument.presentationml.slide+xml"/>
  <Override PartName="/ppt/diagrams/colors3.xml" ContentType="application/vnd.openxmlformats-officedocument.drawingml.diagramColors+xml"/>
  <Override PartName="/ppt/slides/slide20.xml" ContentType="application/vnd.openxmlformats-officedocument.presentationml.slide+xml"/>
  <Override PartName="/ppt/slideLayouts/slideLayout21.xml" ContentType="application/vnd.openxmlformats-officedocument.presentationml.slideLayout+xml"/>
  <Override PartName="/ppt/slideLayouts/slideLayout40.xml" ContentType="application/vnd.openxmlformats-officedocument.presentationml.slideLayout+xml"/>
  <Override PartName="/ppt/presProps.xml" ContentType="application/vnd.openxmlformats-officedocument.presentationml.presProps+xml"/>
  <Override PartName="/ppt/slideLayouts/slideLayout37.xml" ContentType="application/vnd.openxmlformats-officedocument.presentationml.slideLayout+xml"/>
  <Override PartName="/ppt/slideLayouts/slideLayout18.xml" ContentType="application/vnd.openxmlformats-officedocument.presentationml.slideLayout+xml"/>
  <Override PartName="/ppt/notesSlides/notesSlide3.xml" ContentType="application/vnd.openxmlformats-officedocument.presentationml.notesSlide+xml"/>
  <Override PartName="/ppt/slides/slide19.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slides/slide24.xml" ContentType="application/vnd.openxmlformats-officedocument.presentationml.slide+xml"/>
  <Override PartName="/ppt/theme/theme2.xml" ContentType="application/vnd.openxmlformats-officedocument.theme+xml"/>
  <Override PartName="/ppt/slideLayouts/slideLayout25.xml" ContentType="application/vnd.openxmlformats-officedocument.presentationml.slideLayout+xml"/>
  <Override PartName="/ppt/slideLayouts/slideLayout44.xml" ContentType="application/vnd.openxmlformats-officedocument.presentationml.slideLayout+xml"/>
  <Override PartName="/ppt/slideLayouts/slideLayout11.xml" ContentType="application/vnd.openxmlformats-officedocument.presentationml.slideLayout+xml"/>
  <Override PartName="/ppt/slideLayouts/slideLayout30.xml" ContentType="application/vnd.openxmlformats-officedocument.presentationml.slideLayout+xml"/>
  <Override PartName="/ppt/diagrams/layout2.xml" ContentType="application/vnd.openxmlformats-officedocument.drawingml.diagramLayout+xml"/>
  <Override PartName="/docProps/core.xml" ContentType="application/vnd.openxmlformats-package.core-properties+xml"/>
  <Override PartName="/ppt/diagrams/data3.xml" ContentType="application/vnd.openxmlformats-officedocument.drawingml.diagramData+xml"/>
  <Override PartName="/ppt/notesSlides/notesSlide7.xml" ContentType="application/vnd.openxmlformats-officedocument.presentationml.notesSlide+xml"/>
  <Default Extension="jpeg" ContentType="image/jpeg"/>
  <Override PartName="/ppt/diagrams/quickStyle2.xml" ContentType="application/vnd.openxmlformats-officedocument.drawingml.diagramStyle+xml"/>
  <Override PartName="/ppt/slides/slide8.xml" ContentType="application/vnd.openxmlformats-officedocument.presentationml.slide+xml"/>
  <Override PartName="/ppt/slides/slide12.xml" ContentType="application/vnd.openxmlformats-officedocument.presentationml.slide+xml"/>
  <Override PartName="/ppt/slideMasters/slideMaster4.xml" ContentType="application/vnd.openxmlformats-officedocument.presentationml.slideMaster+xml"/>
  <Override PartName="/ppt/slides/slide28.xml" ContentType="application/vnd.openxmlformats-officedocument.presentationml.slide+xml"/>
  <Override PartName="/ppt/theme/theme6.xml" ContentType="application/vnd.openxmlformats-officedocument.theme+xml"/>
  <Override PartName="/ppt/slideLayouts/slideLayout29.xml" ContentType="application/vnd.openxmlformats-officedocument.presentationml.slideLayout+xml"/>
  <Override PartName="/ppt/slideLayouts/slideLayout48.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Override PartName="/ppt/notesSlides/notesSlide9.xml" ContentType="application/vnd.openxmlformats-officedocument.presentationml.notesSlide+xml"/>
  <Override PartName="/ppt/slideLayouts/slideLayout15.xml" ContentType="application/vnd.openxmlformats-officedocument.presentationml.slideLayout+xml"/>
  <Override PartName="/ppt/slideLayouts/slideLayout34.xml" ContentType="application/vnd.openxmlformats-officedocument.presentationml.slideLayout+xml"/>
  <Override PartName="/ppt/slideLayouts/slideLayout53.xml" ContentType="application/vnd.openxmlformats-officedocument.presentationml.slideLayout+xml"/>
  <Default Extension="emf" ContentType="image/x-emf"/>
  <Override PartName="/ppt/notesSlides/notesSlide11.xml" ContentType="application/vnd.openxmlformats-officedocument.presentationml.notesSlide+xml"/>
  <Default Extension="rels" ContentType="application/vnd.openxmlformats-package.relationships+xml"/>
  <Override PartName="/ppt/slideMasters/slideMaster8.xml" ContentType="application/vnd.openxmlformats-officedocument.presentationml.slideMaster+xml"/>
  <Override PartName="/ppt/slides/slide35.xml" ContentType="application/vnd.openxmlformats-officedocument.presentationml.slide+xml"/>
  <Override PartName="/ppt/slides/slide16.xml" ContentType="application/vnd.openxmlformats-officedocument.presentationml.slide+xml"/>
  <Override PartName="/ppt/slides/slide1.xml" ContentType="application/vnd.openxmlformats-officedocument.presentationml.slide+xml"/>
  <Override PartName="/ppt/slides/slide21.xml" ContentType="application/vnd.openxmlformats-officedocument.presentationml.slide+xml"/>
  <Override PartName="/ppt/slideLayouts/slideLayout22.xml" ContentType="application/vnd.openxmlformats-officedocument.presentationml.slideLayout+xml"/>
  <Override PartName="/ppt/slideLayouts/slideLayout41.xml" ContentType="application/vnd.openxmlformats-officedocument.presentationml.slideLayout+xml"/>
  <Override PartName="/ppt/slideLayouts/slideLayout38.xml" ContentType="application/vnd.openxmlformats-officedocument.presentationml.slideLayout+xml"/>
  <Override PartName="/ppt/slideLayouts/slideLayout19.xml" ContentType="application/vnd.openxmlformats-officedocument.presentationml.slideLayout+xml"/>
  <Override PartName="/ppt/diagrams/drawing1.xml" ContentType="application/vnd.ms-office.drawingml.diagramDrawing+xml"/>
  <Override PartName="/ppt/notesSlides/notesSlide4.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theme/theme3.xml" ContentType="application/vnd.openxmlformats-officedocument.theme+xml"/>
  <Override PartName="/ppt/slideLayouts/slideLayout26.xml" ContentType="application/vnd.openxmlformats-officedocument.presentationml.slideLayout+xml"/>
  <Override PartName="/ppt/slideLayouts/slideLayout45.xml" ContentType="application/vnd.openxmlformats-officedocument.presentationml.slideLayout+xml"/>
  <Override PartName="/ppt/slideLayouts/slideLayout12.xml" ContentType="application/vnd.openxmlformats-officedocument.presentationml.slideLayout+xml"/>
  <Override PartName="/ppt/slideLayouts/slideLayout31.xml" ContentType="application/vnd.openxmlformats-officedocument.presentationml.slideLayout+xml"/>
  <Override PartName="/ppt/slideLayouts/slideLayout50.xml" ContentType="application/vnd.openxmlformats-officedocument.presentationml.slideLayout+xml"/>
  <Override PartName="/ppt/diagrams/layout3.xml" ContentType="application/vnd.openxmlformats-officedocument.drawingml.diagramLayout+xml"/>
  <Override PartName="/ppt/diagrams/quickStyle3.xml" ContentType="application/vnd.openxmlformats-officedocument.drawingml.diagramStyl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theme/theme7.xml" ContentType="application/vnd.openxmlformats-officedocument.theme+xml"/>
  <Override PartName="/ppt/slideMasters/slideMaster5.xml" ContentType="application/vnd.openxmlformats-officedocument.presentationml.slideMaster+xml"/>
  <Override PartName="/ppt/slideLayouts/slideLayout49.xml" ContentType="application/vnd.openxmlformats-officedocument.presentationml.slideLayout+xml"/>
  <Override PartName="/ppt/slideLayouts/slideLayout7.xml" ContentType="application/vnd.openxmlformats-officedocument.presentationml.slideLayout+xml"/>
  <Override PartName="/ppt/slides/slide32.xml" ContentType="application/vnd.openxmlformats-officedocument.presentationml.slide+xml"/>
  <Override PartName="/ppt/viewProps.xml" ContentType="application/vnd.openxmlformats-officedocument.presentationml.viewProps+xml"/>
  <Override PartName="/ppt/slides/slide29.xml" ContentType="application/vnd.openxmlformats-officedocument.presentationml.slide+xml"/>
  <Override PartName="/ppt/slideLayouts/slideLayout16.xml" ContentType="application/vnd.openxmlformats-officedocument.presentationml.slideLayout+xml"/>
  <Override PartName="/ppt/slideLayouts/slideLayout35.xml" ContentType="application/vnd.openxmlformats-officedocument.presentationml.slideLayout+xml"/>
  <Override PartName="/ppt/diagrams/colors1.xml" ContentType="application/vnd.openxmlformats-officedocument.drawingml.diagramColors+xml"/>
  <Override PartName="/ppt/notesMasters/notesMaster1.xml" ContentType="application/vnd.openxmlformats-officedocument.presentationml.notesMaster+xml"/>
  <Override PartName="/ppt/notesSlides/notesSlide10.xml" ContentType="application/vnd.openxmlformats-officedocument.presentationml.notesSlide+xml"/>
  <Override PartName="/docProps/app.xml" ContentType="application/vnd.openxmlformats-officedocument.extended-properties+xml"/>
  <Override PartName="/ppt/notesSlides/notesSlide12.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slides/slide22.xml" ContentType="application/vnd.openxmlformats-officedocument.presentationml.slide+xml"/>
  <Override PartName="/ppt/slideLayouts/slideLayout23.xml" ContentType="application/vnd.openxmlformats-officedocument.presentationml.slideLayout+xml"/>
  <Override PartName="/ppt/slideLayouts/slideLayout42.xml" ContentType="application/vnd.openxmlformats-officedocument.presentationml.slideLayout+xml"/>
  <Override PartName="/ppt/slideLayouts/slideLayout39.xml" ContentType="application/vnd.openxmlformats-officedocument.presentationml.slideLayout+xml"/>
  <Override PartName="/ppt/diagrams/drawing2.xml" ContentType="application/vnd.ms-office.drawingml.diagramDrawing+xml"/>
  <Override PartName="/ppt/diagrams/data1.xml" ContentType="application/vnd.openxmlformats-officedocument.drawingml.diagramData+xml"/>
  <Override PartName="/ppt/notesSlides/notesSlide5.xml" ContentType="application/vnd.openxmlformats-officedocument.presentationml.notesSlide+xml"/>
  <Override PartName="/ppt/slides/slide6.xml" ContentType="application/vnd.openxmlformats-officedocument.presentationml.slide+xml"/>
  <Override PartName="/ppt/slideMasters/slideMaster2.xml" ContentType="application/vnd.openxmlformats-officedocument.presentationml.slideMaster+xml"/>
  <Override PartName="/ppt/slideLayouts/slideLayout4.xml" ContentType="application/vnd.openxmlformats-officedocument.presentationml.slideLayout+xml"/>
  <Override PartName="/ppt/slides/slide26.xml" ContentType="application/vnd.openxmlformats-officedocument.presentationml.slide+xml"/>
  <Override PartName="/ppt/theme/theme4.xml" ContentType="application/vnd.openxmlformats-officedocument.theme+xml"/>
  <Override PartName="/ppt/slides/slide10.xml" ContentType="application/vnd.openxmlformats-officedocument.presentationml.slide+xml"/>
  <Override PartName="/ppt/slideLayouts/slideLayout46.xml" ContentType="application/vnd.openxmlformats-officedocument.presentationml.slideLayout+xml"/>
  <Override PartName="/ppt/slideLayouts/slideLayout27.xml" ContentType="application/vnd.openxmlformats-officedocument.presentationml.slideLayout+xml"/>
  <Override PartName="/ppt/slideLayouts/slideLayout13.xml" ContentType="application/vnd.openxmlformats-officedocument.presentationml.slideLayout+xml"/>
  <Override PartName="/ppt/slideLayouts/slideLayout32.xml" ContentType="application/vnd.openxmlformats-officedocument.presentationml.slideLayout+xml"/>
  <Override PartName="/ppt/slideLayouts/slideLayout51.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60" r:id="rId1"/>
    <p:sldMasterId id="2147483697" r:id="rId2"/>
    <p:sldMasterId id="2147483711" r:id="rId3"/>
    <p:sldMasterId id="2147483724" r:id="rId4"/>
    <p:sldMasterId id="2147483730" r:id="rId5"/>
    <p:sldMasterId id="2147483732" r:id="rId6"/>
    <p:sldMasterId id="2147483744" r:id="rId7"/>
    <p:sldMasterId id="2147483746" r:id="rId8"/>
  </p:sldMasterIdLst>
  <p:notesMasterIdLst>
    <p:notesMasterId r:id="rId44"/>
  </p:notesMasterIdLst>
  <p:sldIdLst>
    <p:sldId id="256" r:id="rId9"/>
    <p:sldId id="261" r:id="rId10"/>
    <p:sldId id="287" r:id="rId11"/>
    <p:sldId id="259" r:id="rId12"/>
    <p:sldId id="258" r:id="rId13"/>
    <p:sldId id="288" r:id="rId14"/>
    <p:sldId id="289" r:id="rId15"/>
    <p:sldId id="290" r:id="rId16"/>
    <p:sldId id="291" r:id="rId17"/>
    <p:sldId id="292" r:id="rId18"/>
    <p:sldId id="293" r:id="rId19"/>
    <p:sldId id="294" r:id="rId20"/>
    <p:sldId id="262" r:id="rId21"/>
    <p:sldId id="265" r:id="rId22"/>
    <p:sldId id="257" r:id="rId23"/>
    <p:sldId id="264" r:id="rId24"/>
    <p:sldId id="266" r:id="rId25"/>
    <p:sldId id="268" r:id="rId26"/>
    <p:sldId id="269" r:id="rId27"/>
    <p:sldId id="270" r:id="rId28"/>
    <p:sldId id="272" r:id="rId29"/>
    <p:sldId id="273" r:id="rId30"/>
    <p:sldId id="274" r:id="rId31"/>
    <p:sldId id="275" r:id="rId32"/>
    <p:sldId id="276" r:id="rId33"/>
    <p:sldId id="277" r:id="rId34"/>
    <p:sldId id="280" r:id="rId35"/>
    <p:sldId id="281" r:id="rId36"/>
    <p:sldId id="282" r:id="rId37"/>
    <p:sldId id="278" r:id="rId38"/>
    <p:sldId id="284" r:id="rId39"/>
    <p:sldId id="267" r:id="rId40"/>
    <p:sldId id="283" r:id="rId41"/>
    <p:sldId id="285" r:id="rId42"/>
    <p:sldId id="286"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FF99"/>
    <a:srgbClr val="FFFF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0047" autoAdjust="0"/>
    <p:restoredTop sz="94712" autoAdjust="0"/>
  </p:normalViewPr>
  <p:slideViewPr>
    <p:cSldViewPr>
      <p:cViewPr varScale="1">
        <p:scale>
          <a:sx n="146" d="100"/>
          <a:sy n="146" d="100"/>
        </p:scale>
        <p:origin x="-1640"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9" Type="http://schemas.openxmlformats.org/officeDocument/2006/relationships/slide" Target="slides/slide1.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diagrams/_rels/data1.xml.rels><?xml version="1.0" encoding="UTF-8" standalone="yes"?>
<Relationships xmlns="http://schemas.openxmlformats.org/package/2006/relationships"><Relationship Id="rId1" Type="http://schemas.openxmlformats.org/officeDocument/2006/relationships/hyperlink" Target="http://www.wfas.net/" TargetMode="External"/></Relationships>
</file>

<file path=ppt/diagrams/_rels/data2.xml.rels><?xml version="1.0" encoding="UTF-8" standalone="yes"?>
<Relationships xmlns="http://schemas.openxmlformats.org/package/2006/relationships"><Relationship Id="rId1" Type="http://schemas.openxmlformats.org/officeDocument/2006/relationships/hyperlink" Target="http://mtbs.gov" TargetMode="External"/></Relationships>
</file>

<file path=ppt/diagrams/_rels/data3.xml.rels><?xml version="1.0" encoding="UTF-8" standalone="yes"?>
<Relationships xmlns="http://schemas.openxmlformats.org/package/2006/relationships"><Relationship Id="rId1" Type="http://schemas.openxmlformats.org/officeDocument/2006/relationships/hyperlink" Target="http://www.landfire.gov/"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www.wfas.net/"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mtbs.gov" TargetMode="External"/></Relationships>
</file>

<file path=ppt/diagrams/_rels/drawing3.xml.rels><?xml version="1.0" encoding="UTF-8" standalone="yes"?>
<Relationships xmlns="http://schemas.openxmlformats.org/package/2006/relationships"><Relationship Id="rId1" Type="http://schemas.openxmlformats.org/officeDocument/2006/relationships/hyperlink" Target="http://www.landfire.gov/"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526F26-A64A-4E98-A0E0-43F49D85ADC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6A19462-AB7E-4C0D-9DE1-0A77DB757252}">
      <dgm:prSet/>
      <dgm:spPr/>
      <dgm:t>
        <a:bodyPr/>
        <a:lstStyle/>
        <a:p>
          <a:pPr algn="ctr" rtl="0"/>
          <a:r>
            <a:rPr lang="en-US" dirty="0" smtClean="0">
              <a:hlinkClick xmlns:r="http://schemas.openxmlformats.org/officeDocument/2006/relationships" r:id="rId1"/>
            </a:rPr>
            <a:t>http://www.wfas.net/</a:t>
          </a:r>
          <a:endParaRPr lang="en-US" dirty="0"/>
        </a:p>
      </dgm:t>
    </dgm:pt>
    <dgm:pt modelId="{96635FE8-DCE0-4B61-AF79-373BA5F4D07E}" type="parTrans" cxnId="{19F1B55B-E94E-40F0-869C-ADB0BA7CF206}">
      <dgm:prSet/>
      <dgm:spPr/>
      <dgm:t>
        <a:bodyPr/>
        <a:lstStyle/>
        <a:p>
          <a:pPr algn="ctr"/>
          <a:endParaRPr lang="en-US"/>
        </a:p>
      </dgm:t>
    </dgm:pt>
    <dgm:pt modelId="{03CC587F-1258-4C75-B55A-B25A7A70CCEE}" type="sibTrans" cxnId="{19F1B55B-E94E-40F0-869C-ADB0BA7CF206}">
      <dgm:prSet/>
      <dgm:spPr/>
      <dgm:t>
        <a:bodyPr/>
        <a:lstStyle/>
        <a:p>
          <a:pPr algn="ctr"/>
          <a:endParaRPr lang="en-US"/>
        </a:p>
      </dgm:t>
    </dgm:pt>
    <dgm:pt modelId="{5340819D-4CB8-46C2-95D3-BE2FB052F394}" type="pres">
      <dgm:prSet presAssocID="{A9526F26-A64A-4E98-A0E0-43F49D85ADCF}" presName="linear" presStyleCnt="0">
        <dgm:presLayoutVars>
          <dgm:animLvl val="lvl"/>
          <dgm:resizeHandles val="exact"/>
        </dgm:presLayoutVars>
      </dgm:prSet>
      <dgm:spPr/>
      <dgm:t>
        <a:bodyPr/>
        <a:lstStyle/>
        <a:p>
          <a:endParaRPr lang="en-US"/>
        </a:p>
      </dgm:t>
    </dgm:pt>
    <dgm:pt modelId="{1A64B595-FEF2-4602-8956-DF8763B83B78}" type="pres">
      <dgm:prSet presAssocID="{D6A19462-AB7E-4C0D-9DE1-0A77DB757252}" presName="parentText" presStyleLbl="node1" presStyleIdx="0" presStyleCnt="1">
        <dgm:presLayoutVars>
          <dgm:chMax val="0"/>
          <dgm:bulletEnabled val="1"/>
        </dgm:presLayoutVars>
      </dgm:prSet>
      <dgm:spPr/>
      <dgm:t>
        <a:bodyPr/>
        <a:lstStyle/>
        <a:p>
          <a:endParaRPr lang="en-US"/>
        </a:p>
      </dgm:t>
    </dgm:pt>
  </dgm:ptLst>
  <dgm:cxnLst>
    <dgm:cxn modelId="{797DAA3F-A2E7-4C96-8625-D7285097A5BD}" type="presOf" srcId="{D6A19462-AB7E-4C0D-9DE1-0A77DB757252}" destId="{1A64B595-FEF2-4602-8956-DF8763B83B78}" srcOrd="0" destOrd="0" presId="urn:microsoft.com/office/officeart/2005/8/layout/vList2"/>
    <dgm:cxn modelId="{4B3A16CE-D29C-44DD-9B6D-3E501C0C8558}" type="presOf" srcId="{A9526F26-A64A-4E98-A0E0-43F49D85ADCF}" destId="{5340819D-4CB8-46C2-95D3-BE2FB052F394}" srcOrd="0" destOrd="0" presId="urn:microsoft.com/office/officeart/2005/8/layout/vList2"/>
    <dgm:cxn modelId="{19F1B55B-E94E-40F0-869C-ADB0BA7CF206}" srcId="{A9526F26-A64A-4E98-A0E0-43F49D85ADCF}" destId="{D6A19462-AB7E-4C0D-9DE1-0A77DB757252}" srcOrd="0" destOrd="0" parTransId="{96635FE8-DCE0-4B61-AF79-373BA5F4D07E}" sibTransId="{03CC587F-1258-4C75-B55A-B25A7A70CCEE}"/>
    <dgm:cxn modelId="{8EE3F473-BDBC-408B-819A-CA0C73E0F2A3}" type="presParOf" srcId="{5340819D-4CB8-46C2-95D3-BE2FB052F394}" destId="{1A64B595-FEF2-4602-8956-DF8763B83B78}" srcOrd="0" destOrd="0" presId="urn:microsoft.com/office/officeart/2005/8/layout/vList2"/>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273CD8-EAE5-AC4B-877C-F9B4BC792A99}" type="doc">
      <dgm:prSet loTypeId="urn:microsoft.com/office/officeart/2005/8/layout/vList2" loCatId="list" qsTypeId="urn:microsoft.com/office/officeart/2005/8/quickstyle/simple4" qsCatId="simple" csTypeId="urn:microsoft.com/office/officeart/2005/8/colors/accent1_2" csCatId="accent1"/>
      <dgm:spPr/>
      <dgm:t>
        <a:bodyPr/>
        <a:lstStyle/>
        <a:p>
          <a:endParaRPr lang="en-US"/>
        </a:p>
      </dgm:t>
    </dgm:pt>
    <dgm:pt modelId="{C985ADB8-C3C3-1347-A6B8-FDE05D226873}">
      <dgm:prSet/>
      <dgm:spPr/>
      <dgm:t>
        <a:bodyPr/>
        <a:lstStyle/>
        <a:p>
          <a:pPr rtl="0"/>
          <a:r>
            <a:rPr lang="en-US" b="1" dirty="0" smtClean="0">
              <a:solidFill>
                <a:schemeClr val="tx1"/>
              </a:solidFill>
              <a:hlinkClick xmlns:r="http://schemas.openxmlformats.org/officeDocument/2006/relationships" r:id="rId1"/>
            </a:rPr>
            <a:t>http://</a:t>
          </a:r>
          <a:r>
            <a:rPr lang="en-US" b="1" dirty="0" err="1" smtClean="0">
              <a:solidFill>
                <a:schemeClr val="tx1"/>
              </a:solidFill>
              <a:hlinkClick xmlns:r="http://schemas.openxmlformats.org/officeDocument/2006/relationships" r:id="rId1"/>
            </a:rPr>
            <a:t>mtbs.gov</a:t>
          </a:r>
          <a:endParaRPr lang="en-US" b="1" dirty="0">
            <a:solidFill>
              <a:schemeClr val="tx1"/>
            </a:solidFill>
          </a:endParaRPr>
        </a:p>
      </dgm:t>
    </dgm:pt>
    <dgm:pt modelId="{51B2187E-5EDB-BE4D-A29C-C4FB769AA564}" type="parTrans" cxnId="{12A28F99-0E50-2048-8C18-A1591FF2B276}">
      <dgm:prSet/>
      <dgm:spPr/>
      <dgm:t>
        <a:bodyPr/>
        <a:lstStyle/>
        <a:p>
          <a:endParaRPr lang="en-US"/>
        </a:p>
      </dgm:t>
    </dgm:pt>
    <dgm:pt modelId="{AB2953BD-070B-5C41-B6BD-5C29458B8985}" type="sibTrans" cxnId="{12A28F99-0E50-2048-8C18-A1591FF2B276}">
      <dgm:prSet/>
      <dgm:spPr/>
      <dgm:t>
        <a:bodyPr/>
        <a:lstStyle/>
        <a:p>
          <a:endParaRPr lang="en-US"/>
        </a:p>
      </dgm:t>
    </dgm:pt>
    <dgm:pt modelId="{8C8462F1-CCB6-3445-9EAC-BE7BE0CD0488}" type="pres">
      <dgm:prSet presAssocID="{79273CD8-EAE5-AC4B-877C-F9B4BC792A99}" presName="linear" presStyleCnt="0">
        <dgm:presLayoutVars>
          <dgm:animLvl val="lvl"/>
          <dgm:resizeHandles val="exact"/>
        </dgm:presLayoutVars>
      </dgm:prSet>
      <dgm:spPr/>
      <dgm:t>
        <a:bodyPr/>
        <a:lstStyle/>
        <a:p>
          <a:endParaRPr lang="en-US"/>
        </a:p>
      </dgm:t>
    </dgm:pt>
    <dgm:pt modelId="{ABE4C46E-2E14-E24B-A31A-A45F34FDAE10}" type="pres">
      <dgm:prSet presAssocID="{C985ADB8-C3C3-1347-A6B8-FDE05D226873}" presName="parentText" presStyleLbl="node1" presStyleIdx="0" presStyleCnt="1" custLinFactNeighborX="14965" custLinFactNeighborY="82679">
        <dgm:presLayoutVars>
          <dgm:chMax val="0"/>
          <dgm:bulletEnabled val="1"/>
        </dgm:presLayoutVars>
      </dgm:prSet>
      <dgm:spPr/>
      <dgm:t>
        <a:bodyPr/>
        <a:lstStyle/>
        <a:p>
          <a:endParaRPr lang="en-US"/>
        </a:p>
      </dgm:t>
    </dgm:pt>
  </dgm:ptLst>
  <dgm:cxnLst>
    <dgm:cxn modelId="{D159BF2F-2AB6-7A47-A37F-68329A595806}" type="presOf" srcId="{C985ADB8-C3C3-1347-A6B8-FDE05D226873}" destId="{ABE4C46E-2E14-E24B-A31A-A45F34FDAE10}" srcOrd="0" destOrd="0" presId="urn:microsoft.com/office/officeart/2005/8/layout/vList2"/>
    <dgm:cxn modelId="{12A28F99-0E50-2048-8C18-A1591FF2B276}" srcId="{79273CD8-EAE5-AC4B-877C-F9B4BC792A99}" destId="{C985ADB8-C3C3-1347-A6B8-FDE05D226873}" srcOrd="0" destOrd="0" parTransId="{51B2187E-5EDB-BE4D-A29C-C4FB769AA564}" sibTransId="{AB2953BD-070B-5C41-B6BD-5C29458B8985}"/>
    <dgm:cxn modelId="{CB3C8D8D-3C5D-024D-8043-6C1B7F348C6C}" type="presOf" srcId="{79273CD8-EAE5-AC4B-877C-F9B4BC792A99}" destId="{8C8462F1-CCB6-3445-9EAC-BE7BE0CD0488}" srcOrd="0" destOrd="0" presId="urn:microsoft.com/office/officeart/2005/8/layout/vList2"/>
    <dgm:cxn modelId="{1F9D811B-783B-4948-9FF1-91EF868B82A9}" type="presParOf" srcId="{8C8462F1-CCB6-3445-9EAC-BE7BE0CD0488}" destId="{ABE4C46E-2E14-E24B-A31A-A45F34FDAE10}" srcOrd="0" destOrd="0" presId="urn:microsoft.com/office/officeart/2005/8/layout/vList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1997AC8-9F88-4962-B2B9-3DE098EB567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0D72F05-B1FA-4DE1-9942-DFD5EE45B7D6}">
      <dgm:prSet/>
      <dgm:spPr>
        <a:solidFill>
          <a:srgbClr val="92D050"/>
        </a:solidFill>
      </dgm:spPr>
      <dgm:t>
        <a:bodyPr/>
        <a:lstStyle/>
        <a:p>
          <a:pPr rtl="0"/>
          <a:r>
            <a:rPr lang="en-US" dirty="0" smtClean="0">
              <a:hlinkClick xmlns:r="http://schemas.openxmlformats.org/officeDocument/2006/relationships" r:id="rId1"/>
            </a:rPr>
            <a:t>http://www.landfire.gov</a:t>
          </a:r>
          <a:endParaRPr lang="en-US" dirty="0"/>
        </a:p>
      </dgm:t>
    </dgm:pt>
    <dgm:pt modelId="{B3BFFA5E-8AA2-48A5-8A32-35F289D60E23}" type="parTrans" cxnId="{9EC16969-7578-4F38-8A99-8CDBA040A081}">
      <dgm:prSet/>
      <dgm:spPr/>
      <dgm:t>
        <a:bodyPr/>
        <a:lstStyle/>
        <a:p>
          <a:endParaRPr lang="en-US"/>
        </a:p>
      </dgm:t>
    </dgm:pt>
    <dgm:pt modelId="{3FFCC15A-7C42-4920-B9EB-B0796422DE69}" type="sibTrans" cxnId="{9EC16969-7578-4F38-8A99-8CDBA040A081}">
      <dgm:prSet/>
      <dgm:spPr/>
      <dgm:t>
        <a:bodyPr/>
        <a:lstStyle/>
        <a:p>
          <a:endParaRPr lang="en-US"/>
        </a:p>
      </dgm:t>
    </dgm:pt>
    <dgm:pt modelId="{D658FFB1-275B-4A41-848A-1D85982671FB}" type="pres">
      <dgm:prSet presAssocID="{91997AC8-9F88-4962-B2B9-3DE098EB5673}" presName="linear" presStyleCnt="0">
        <dgm:presLayoutVars>
          <dgm:animLvl val="lvl"/>
          <dgm:resizeHandles val="exact"/>
        </dgm:presLayoutVars>
      </dgm:prSet>
      <dgm:spPr/>
      <dgm:t>
        <a:bodyPr/>
        <a:lstStyle/>
        <a:p>
          <a:endParaRPr lang="en-US"/>
        </a:p>
      </dgm:t>
    </dgm:pt>
    <dgm:pt modelId="{BEC9FE2C-C561-4BED-9E24-118B1CC02C84}" type="pres">
      <dgm:prSet presAssocID="{D0D72F05-B1FA-4DE1-9942-DFD5EE45B7D6}" presName="parentText" presStyleLbl="node1" presStyleIdx="0" presStyleCnt="1">
        <dgm:presLayoutVars>
          <dgm:chMax val="0"/>
          <dgm:bulletEnabled val="1"/>
        </dgm:presLayoutVars>
      </dgm:prSet>
      <dgm:spPr/>
      <dgm:t>
        <a:bodyPr/>
        <a:lstStyle/>
        <a:p>
          <a:endParaRPr lang="en-US"/>
        </a:p>
      </dgm:t>
    </dgm:pt>
  </dgm:ptLst>
  <dgm:cxnLst>
    <dgm:cxn modelId="{46502D85-018F-40E1-A490-42C070FE0F6F}" type="presOf" srcId="{D0D72F05-B1FA-4DE1-9942-DFD5EE45B7D6}" destId="{BEC9FE2C-C561-4BED-9E24-118B1CC02C84}" srcOrd="0" destOrd="0" presId="urn:microsoft.com/office/officeart/2005/8/layout/vList2"/>
    <dgm:cxn modelId="{9EC16969-7578-4F38-8A99-8CDBA040A081}" srcId="{91997AC8-9F88-4962-B2B9-3DE098EB5673}" destId="{D0D72F05-B1FA-4DE1-9942-DFD5EE45B7D6}" srcOrd="0" destOrd="0" parTransId="{B3BFFA5E-8AA2-48A5-8A32-35F289D60E23}" sibTransId="{3FFCC15A-7C42-4920-B9EB-B0796422DE69}"/>
    <dgm:cxn modelId="{C4AB50D4-EED3-442E-9D98-CD3437FF91BE}" type="presOf" srcId="{91997AC8-9F88-4962-B2B9-3DE098EB5673}" destId="{D658FFB1-275B-4A41-848A-1D85982671FB}" srcOrd="0" destOrd="0" presId="urn:microsoft.com/office/officeart/2005/8/layout/vList2"/>
    <dgm:cxn modelId="{FAC0595C-5967-42B8-B174-19D8B75E75FA}" type="presParOf" srcId="{D658FFB1-275B-4A41-848A-1D85982671FB}" destId="{BEC9FE2C-C561-4BED-9E24-118B1CC02C84}" srcOrd="0"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A64B595-FEF2-4602-8956-DF8763B83B78}">
      <dsp:nvSpPr>
        <dsp:cNvPr id="0" name=""/>
        <dsp:cNvSpPr/>
      </dsp:nvSpPr>
      <dsp:spPr>
        <a:xfrm>
          <a:off x="0" y="4778"/>
          <a:ext cx="2236574" cy="35977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rtl="0">
            <a:lnSpc>
              <a:spcPct val="90000"/>
            </a:lnSpc>
            <a:spcBef>
              <a:spcPct val="0"/>
            </a:spcBef>
            <a:spcAft>
              <a:spcPct val="35000"/>
            </a:spcAft>
          </a:pPr>
          <a:r>
            <a:rPr lang="en-US" sz="1500" kern="1200" dirty="0" smtClean="0">
              <a:hlinkClick xmlns:r="http://schemas.openxmlformats.org/officeDocument/2006/relationships" r:id="rId1"/>
            </a:rPr>
            <a:t>http://www.wfas.net/</a:t>
          </a:r>
          <a:endParaRPr lang="en-US" sz="1500" kern="1200" dirty="0"/>
        </a:p>
      </dsp:txBody>
      <dsp:txXfrm>
        <a:off x="0" y="4778"/>
        <a:ext cx="2236574" cy="359774"/>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BE4C46E-2E14-E24B-A31A-A45F34FDAE10}">
      <dsp:nvSpPr>
        <dsp:cNvPr id="0" name=""/>
        <dsp:cNvSpPr/>
      </dsp:nvSpPr>
      <dsp:spPr>
        <a:xfrm>
          <a:off x="0" y="5729"/>
          <a:ext cx="2362199" cy="52767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rtl="0">
            <a:lnSpc>
              <a:spcPct val="90000"/>
            </a:lnSpc>
            <a:spcBef>
              <a:spcPct val="0"/>
            </a:spcBef>
            <a:spcAft>
              <a:spcPct val="35000"/>
            </a:spcAft>
          </a:pPr>
          <a:r>
            <a:rPr lang="en-US" sz="2200" b="1" kern="1200" dirty="0" smtClean="0">
              <a:solidFill>
                <a:schemeClr val="tx1"/>
              </a:solidFill>
              <a:hlinkClick xmlns:r="http://schemas.openxmlformats.org/officeDocument/2006/relationships" r:id="rId1"/>
            </a:rPr>
            <a:t>http://</a:t>
          </a:r>
          <a:r>
            <a:rPr lang="en-US" sz="2200" b="1" kern="1200" dirty="0" err="1" smtClean="0">
              <a:solidFill>
                <a:schemeClr val="tx1"/>
              </a:solidFill>
              <a:hlinkClick xmlns:r="http://schemas.openxmlformats.org/officeDocument/2006/relationships" r:id="rId1"/>
            </a:rPr>
            <a:t>mtbs.gov</a:t>
          </a:r>
          <a:endParaRPr lang="en-US" sz="2200" b="1" kern="1200" dirty="0">
            <a:solidFill>
              <a:schemeClr val="tx1"/>
            </a:solidFill>
          </a:endParaRPr>
        </a:p>
      </dsp:txBody>
      <dsp:txXfrm>
        <a:off x="0" y="5729"/>
        <a:ext cx="2362199" cy="52767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EC9FE2C-C561-4BED-9E24-118B1CC02C84}">
      <dsp:nvSpPr>
        <dsp:cNvPr id="0" name=""/>
        <dsp:cNvSpPr/>
      </dsp:nvSpPr>
      <dsp:spPr>
        <a:xfrm>
          <a:off x="0" y="2975"/>
          <a:ext cx="3281067" cy="455715"/>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rtl="0">
            <a:lnSpc>
              <a:spcPct val="90000"/>
            </a:lnSpc>
            <a:spcBef>
              <a:spcPct val="0"/>
            </a:spcBef>
            <a:spcAft>
              <a:spcPct val="35000"/>
            </a:spcAft>
          </a:pPr>
          <a:r>
            <a:rPr lang="en-US" sz="1900" kern="1200" dirty="0" smtClean="0">
              <a:hlinkClick xmlns:r="http://schemas.openxmlformats.org/officeDocument/2006/relationships" r:id="rId1"/>
            </a:rPr>
            <a:t>http://www.landfire.gov</a:t>
          </a:r>
          <a:endParaRPr lang="en-US" sz="1900" kern="1200" dirty="0"/>
        </a:p>
      </dsp:txBody>
      <dsp:txXfrm>
        <a:off x="0" y="2975"/>
        <a:ext cx="3281067" cy="45571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D7B812-9F8E-4089-9F89-6F243A0542F6}" type="datetimeFigureOut">
              <a:rPr lang="en-US" smtClean="0"/>
              <a:pPr/>
              <a:t>2/1/12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CA0252-C701-4396-BCF3-1267A47EF53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80000"/>
              </a:lnSpc>
              <a:spcBef>
                <a:spcPts val="0"/>
              </a:spcBef>
              <a:spcAft>
                <a:spcPts val="0"/>
              </a:spcAft>
              <a:buClrTx/>
              <a:buSzTx/>
              <a:buFontTx/>
              <a:buNone/>
              <a:tabLst/>
              <a:defRPr/>
            </a:pPr>
            <a:r>
              <a:rPr lang="en-US" dirty="0" smtClean="0"/>
              <a:t>GeoMAC</a:t>
            </a:r>
            <a:r>
              <a:rPr lang="en-US" baseline="0" dirty="0" smtClean="0"/>
              <a:t> KML Service in Google Earth links to InciWeb (http://www.inciweb.org/), which shows the GeoMAC KML perimeter</a:t>
            </a:r>
            <a:endParaRPr lang="en-US" dirty="0" smtClean="0"/>
          </a:p>
          <a:p>
            <a:pPr marL="228600" indent="-228600" eaLnBrk="1" hangingPunct="1">
              <a:lnSpc>
                <a:spcPct val="80000"/>
              </a:lnSpc>
            </a:pPr>
            <a:endParaRPr lang="en-US" dirty="0"/>
          </a:p>
        </p:txBody>
      </p:sp>
      <p:sp>
        <p:nvSpPr>
          <p:cNvPr id="4" name="Slide Number Placeholder 3"/>
          <p:cNvSpPr>
            <a:spLocks noGrp="1"/>
          </p:cNvSpPr>
          <p:nvPr>
            <p:ph type="sldNum" sz="quarter" idx="10"/>
          </p:nvPr>
        </p:nvSpPr>
        <p:spPr/>
        <p:txBody>
          <a:bodyPr/>
          <a:lstStyle/>
          <a:p>
            <a:fld id="{4B08D31E-E5CA-481A-B57D-FA3F066BA581}" type="slidenum">
              <a:rPr lang="en-US" smtClean="0">
                <a:solidFill>
                  <a:prstClr val="black"/>
                </a:solidFill>
              </a:rPr>
              <a:pPr/>
              <a:t>10</a:t>
            </a:fld>
            <a:endParaRPr lang="en-US">
              <a:solidFill>
                <a:prstClr val="black"/>
              </a:solidFill>
            </a:endParaRPr>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1214201523"/>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260566-988B-47F4-80A0-9E19DA5CF856}" type="slidenum">
              <a:rPr lang="en-US">
                <a:solidFill>
                  <a:prstClr val="black"/>
                </a:solidFill>
              </a:rPr>
              <a:pPr/>
              <a:t>30</a:t>
            </a:fld>
            <a:endParaRPr lang="en-US">
              <a:solidFill>
                <a:prstClr val="black"/>
              </a:solidFill>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r>
              <a:rPr lang="en-US" i="1"/>
              <a:t>(2/8/05) This is a better description of what the maps are but maps need legends describing colors and a brief description is needed on fire spread, growth, direction, arrows with names pointing to significant features on the maps.  These may be better explained on separate slides.  It is difficult to tell what is what and the progression of simulations.</a:t>
            </a:r>
          </a:p>
          <a:p>
            <a:r>
              <a:rPr lang="en-US"/>
              <a:t>Done</a:t>
            </a:r>
          </a:p>
          <a:p>
            <a:r>
              <a:rPr lang="en-US"/>
              <a:t>LANDFIRE provides inputs to models that simulate real time fire behavior.</a:t>
            </a:r>
          </a:p>
          <a:p>
            <a:endParaRPr lang="en-US" b="1" i="1"/>
          </a:p>
          <a:p>
            <a:r>
              <a:rPr lang="en-US"/>
              <a:t>The left figure shows the Beta-Doris Fire 25 miles south of Glacier Park, Montana. FARSITE simulations using LANDFIRE fuels data showed that the fire was likely to spot across Hungry Horse reservoir.  It takes time to move resources to this area with narrow mountain roads and long distances.  The Incident Command team was able to preposition resources across the reservoir, who were able to successfully initially attack the fire when it did indeed spot to the north, perhaps saving the town of Martin City, Montana.</a:t>
            </a:r>
          </a:p>
          <a:p>
            <a:endParaRPr lang="en-US"/>
          </a:p>
          <a:p>
            <a:r>
              <a:rPr lang="en-US"/>
              <a:t>The right figure shows a regional application where every day the current MODIS fire perimeters were used to parameterize FARSITE along with the LANDFIRE fuels layers. FARSITE was run under a variety of weather scenarios to provide the Multi-Agency Command with rapid response information about where fire complexes were likely to spread over 100 million acre area in Northern Idaho and Western Montana. Fire Management, EMS, and County Sheriffs used this information to preposition resources and to issue pre-evacuation notices. Bonneville Power Company provided data on the location of power lines and fire managers were able to pre-treat under several lines preventing a disruption of power service to the entire Northwestern United States.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890DD2-6936-4A48-9233-78BEB440E60B}" type="slidenum">
              <a:rPr lang="en-US">
                <a:solidFill>
                  <a:prstClr val="black"/>
                </a:solidFill>
              </a:rPr>
              <a:pPr/>
              <a:t>31</a:t>
            </a:fld>
            <a:endParaRPr lang="en-US">
              <a:solidFill>
                <a:prstClr val="black"/>
              </a:solidFill>
            </a:endParaRPr>
          </a:p>
        </p:txBody>
      </p:sp>
      <p:sp>
        <p:nvSpPr>
          <p:cNvPr id="158722" name="Rectangle 2"/>
          <p:cNvSpPr>
            <a:spLocks noGrp="1" noRot="1" noChangeAspect="1" noChangeArrowheads="1" noTextEdit="1"/>
          </p:cNvSpPr>
          <p:nvPr>
            <p:ph type="sldImg"/>
          </p:nvPr>
        </p:nvSpPr>
        <p:spPr>
          <a:xfrm>
            <a:off x="1100138" y="55563"/>
            <a:ext cx="4570412" cy="3429000"/>
          </a:xfrm>
          <a:ln/>
        </p:spPr>
      </p:sp>
      <p:sp>
        <p:nvSpPr>
          <p:cNvPr id="158723" name="Rectangle 3"/>
          <p:cNvSpPr>
            <a:spLocks noGrp="1" noChangeArrowheads="1"/>
          </p:cNvSpPr>
          <p:nvPr>
            <p:ph type="body" idx="1"/>
          </p:nvPr>
        </p:nvSpPr>
        <p:spPr>
          <a:xfrm>
            <a:off x="739009" y="3519690"/>
            <a:ext cx="5487333" cy="4113861"/>
          </a:xfrm>
        </p:spPr>
        <p:txBody>
          <a:bodyPr/>
          <a:lstStyle/>
          <a:p>
            <a:pPr marL="224668" indent="-224668"/>
            <a:r>
              <a:rPr lang="en-US" b="1" dirty="0"/>
              <a:t>Here is a close-up of the same area with current fire perimeters and MODIS fire pixels in orange.  On these maps land ownerships, roads, power-lines, and population centers are shown.</a:t>
            </a:r>
          </a:p>
          <a:p>
            <a:pPr marL="224668" indent="-224668"/>
            <a:endParaRPr lang="en-US" b="1" dirty="0"/>
          </a:p>
          <a:p>
            <a:pPr marL="224668" indent="-224668"/>
            <a:r>
              <a:rPr lang="en-US" b="1" dirty="0"/>
              <a:t>“Values at Risk Maps” such as this one were used in conjunction with FARSITE simulations as shown in the previous slide to help optimize allocation of suppression resources &amp; emergency management personnel.</a:t>
            </a:r>
          </a:p>
          <a:p>
            <a:pPr marL="224668" indent="-224668"/>
            <a:endParaRPr lang="en-US" b="1" dirty="0"/>
          </a:p>
          <a:p>
            <a:pPr marL="224668" indent="-224668"/>
            <a:r>
              <a:rPr lang="en-US" b="1" dirty="0"/>
              <a:t>FARSITE simulations helped to: </a:t>
            </a:r>
          </a:p>
          <a:p>
            <a:pPr marL="224668" indent="-224668">
              <a:buFontTx/>
              <a:buAutoNum type="arabicParenR"/>
            </a:pPr>
            <a:r>
              <a:rPr lang="en-US" b="1" dirty="0"/>
              <a:t> provide Information to support local law enforcement in their decisions, i.e., potential areas to be evacuated/potential road closures;</a:t>
            </a:r>
          </a:p>
          <a:p>
            <a:pPr marL="224668" indent="-224668">
              <a:buFontTx/>
              <a:buAutoNum type="arabicParenR"/>
            </a:pPr>
            <a:r>
              <a:rPr lang="en-US" b="1" dirty="0"/>
              <a:t> Informing the power company of potential risk to the power grid;</a:t>
            </a:r>
          </a:p>
          <a:p>
            <a:pPr marL="224668" indent="-224668">
              <a:buFontTx/>
              <a:buAutoNum type="arabicParenR"/>
            </a:pPr>
            <a:r>
              <a:rPr lang="en-US" b="1" dirty="0"/>
              <a:t> inform managers of the likelihood of fires moving in and out of various management units, e.g., the wilderness areas;</a:t>
            </a:r>
          </a:p>
          <a:p>
            <a:pPr marL="224668" indent="-224668">
              <a:buFontTx/>
              <a:buAutoNum type="arabicParenR"/>
            </a:pPr>
            <a:r>
              <a:rPr lang="en-US" b="1" dirty="0"/>
              <a:t> or other ownerships.</a:t>
            </a:r>
          </a:p>
          <a:p>
            <a:pPr marL="224668" indent="-224668"/>
            <a:r>
              <a:rPr lang="en-US" b="1" dirty="0"/>
              <a:t>This allowed managers to identify more efficient ways to support individual fires, e.g., decisions to preferentially secure fire lines in places where the fire was likely to spread vs. not concentrate resources in areas that were unlikely to pose a threat.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35DF99-CD28-564F-A69A-03FD78281FAD}" type="slidenum">
              <a:rPr lang="en-US">
                <a:solidFill>
                  <a:prstClr val="black"/>
                </a:solidFill>
              </a:rPr>
              <a:pPr/>
              <a:t>32</a:t>
            </a:fld>
            <a:endParaRPr lang="en-US">
              <a:solidFill>
                <a:prstClr val="black"/>
              </a:solidFill>
            </a:endParaRPr>
          </a:p>
        </p:txBody>
      </p:sp>
      <p:sp>
        <p:nvSpPr>
          <p:cNvPr id="5122" name="Rectangle 2"/>
          <p:cNvSpPr>
            <a:spLocks noGrp="1" noRot="1" noChangeAspect="1" noChangeArrowheads="1" noTextEdit="1"/>
          </p:cNvSpPr>
          <p:nvPr>
            <p:ph type="sldImg"/>
          </p:nvPr>
        </p:nvSpPr>
        <p:spPr>
          <a:xfrm>
            <a:off x="1130300" y="676275"/>
            <a:ext cx="4610100" cy="3457575"/>
          </a:xfrm>
          <a:ln/>
        </p:spPr>
      </p:sp>
      <p:sp>
        <p:nvSpPr>
          <p:cNvPr id="5123" name="Rectangle 3"/>
          <p:cNvSpPr>
            <a:spLocks noGrp="1" noChangeArrowheads="1"/>
          </p:cNvSpPr>
          <p:nvPr>
            <p:ph type="body" idx="1"/>
          </p:nvPr>
        </p:nvSpPr>
        <p:spPr>
          <a:xfrm>
            <a:off x="896938" y="4359275"/>
            <a:ext cx="5076825" cy="4133850"/>
          </a:xfrm>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eaLnBrk="1" hangingPunct="1">
              <a:lnSpc>
                <a:spcPct val="80000"/>
              </a:lnSpc>
            </a:pPr>
            <a:endParaRPr lang="en-US" b="0" dirty="0"/>
          </a:p>
        </p:txBody>
      </p:sp>
      <p:sp>
        <p:nvSpPr>
          <p:cNvPr id="4" name="Slide Number Placeholder 3"/>
          <p:cNvSpPr>
            <a:spLocks noGrp="1"/>
          </p:cNvSpPr>
          <p:nvPr>
            <p:ph type="sldNum" sz="quarter" idx="10"/>
          </p:nvPr>
        </p:nvSpPr>
        <p:spPr/>
        <p:txBody>
          <a:bodyPr/>
          <a:lstStyle/>
          <a:p>
            <a:fld id="{4B08D31E-E5CA-481A-B57D-FA3F066BA581}" type="slidenum">
              <a:rPr lang="en-US" smtClean="0"/>
              <a:pPr/>
              <a:t>11</a:t>
            </a:fld>
            <a:endParaRPr lang="en-US" dirty="0"/>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1214201523"/>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EB76AE7E-D5D9-D741-9112-AC0FAD2BA11E}" type="slidenum">
              <a:rPr lang="en-US">
                <a:solidFill>
                  <a:prstClr val="black"/>
                </a:solidFill>
              </a:rPr>
              <a:pPr/>
              <a:t>12</a:t>
            </a:fld>
            <a:endParaRPr lang="en-US">
              <a:solidFill>
                <a:prstClr val="black"/>
              </a:solidFill>
            </a:endParaRPr>
          </a:p>
        </p:txBody>
      </p:sp>
      <p:sp>
        <p:nvSpPr>
          <p:cNvPr id="2048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17" tIns="45710" rIns="91417" bIns="45710" anchor="b">
            <a:prstTxWarp prst="textNoShape">
              <a:avLst/>
            </a:prstTxWarp>
          </a:bodyPr>
          <a:lstStyle/>
          <a:p>
            <a:pPr algn="r" defTabSz="912813" fontAlgn="base">
              <a:spcBef>
                <a:spcPct val="0"/>
              </a:spcBef>
              <a:spcAft>
                <a:spcPct val="0"/>
              </a:spcAft>
            </a:pPr>
            <a:fld id="{7B750574-8E7E-834F-B062-A3FED05D7313}" type="slidenum">
              <a:rPr lang="en-US" sz="1200">
                <a:solidFill>
                  <a:prstClr val="black"/>
                </a:solidFill>
                <a:latin typeface="Arial" charset="0"/>
              </a:rPr>
              <a:pPr algn="r" defTabSz="912813" fontAlgn="base">
                <a:spcBef>
                  <a:spcPct val="0"/>
                </a:spcBef>
                <a:spcAft>
                  <a:spcPct val="0"/>
                </a:spcAft>
              </a:pPr>
              <a:t>12</a:t>
            </a:fld>
            <a:endParaRPr lang="en-US" sz="1200">
              <a:solidFill>
                <a:prstClr val="black"/>
              </a:solidFill>
              <a:latin typeface="Arial" charset="0"/>
            </a:endParaRPr>
          </a:p>
        </p:txBody>
      </p:sp>
      <p:sp>
        <p:nvSpPr>
          <p:cNvPr id="20484"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17" tIns="45710" rIns="91417" bIns="45710" anchor="b">
            <a:prstTxWarp prst="textNoShape">
              <a:avLst/>
            </a:prstTxWarp>
          </a:bodyPr>
          <a:lstStyle/>
          <a:p>
            <a:pPr algn="r" defTabSz="912813" fontAlgn="base">
              <a:spcBef>
                <a:spcPct val="0"/>
              </a:spcBef>
              <a:spcAft>
                <a:spcPct val="0"/>
              </a:spcAft>
            </a:pPr>
            <a:fld id="{00147E4B-4667-9D43-B90D-2E8398870FA6}" type="slidenum">
              <a:rPr lang="en-US" sz="1200" b="1">
                <a:solidFill>
                  <a:srgbClr val="000000"/>
                </a:solidFill>
                <a:latin typeface="Arial" charset="0"/>
              </a:rPr>
              <a:pPr algn="r" defTabSz="912813" fontAlgn="base">
                <a:spcBef>
                  <a:spcPct val="0"/>
                </a:spcBef>
                <a:spcAft>
                  <a:spcPct val="0"/>
                </a:spcAft>
              </a:pPr>
              <a:t>12</a:t>
            </a:fld>
            <a:endParaRPr lang="en-US" sz="1200" b="1">
              <a:solidFill>
                <a:srgbClr val="000000"/>
              </a:solidFill>
              <a:latin typeface="Arial" charset="0"/>
            </a:endParaRPr>
          </a:p>
        </p:txBody>
      </p:sp>
      <p:sp>
        <p:nvSpPr>
          <p:cNvPr id="20485" name="Rectangle 2"/>
          <p:cNvSpPr>
            <a:spLocks noRot="1" noChangeArrowheads="1" noTextEdit="1"/>
          </p:cNvSpPr>
          <p:nvPr>
            <p:ph type="sldImg"/>
          </p:nvPr>
        </p:nvSpPr>
        <p:spPr>
          <a:xfrm>
            <a:off x="1147763" y="685800"/>
            <a:ext cx="4572000" cy="3429000"/>
          </a:xfrm>
          <a:ln/>
        </p:spPr>
      </p:sp>
      <p:sp>
        <p:nvSpPr>
          <p:cNvPr id="20486" name="Rectangle 3"/>
          <p:cNvSpPr>
            <a:spLocks noGrp="1" noChangeArrowheads="1"/>
          </p:cNvSpPr>
          <p:nvPr>
            <p:ph type="body" idx="1"/>
          </p:nvPr>
        </p:nvSpPr>
        <p:spPr>
          <a:noFill/>
          <a:ln/>
        </p:spPr>
        <p:txBody>
          <a:bodyPr lIns="91417" tIns="45710" rIns="91417" bIns="45710"/>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29C73A6-F80F-471B-B104-7F66C7866D07}" type="slidenum">
              <a:rPr lang="en-US">
                <a:solidFill>
                  <a:srgbClr val="000000"/>
                </a:solidFill>
              </a:rPr>
              <a:pPr fontAlgn="base">
                <a:spcBef>
                  <a:spcPct val="0"/>
                </a:spcBef>
                <a:spcAft>
                  <a:spcPct val="0"/>
                </a:spcAft>
              </a:pPr>
              <a:t>13</a:t>
            </a:fld>
            <a:endParaRPr lang="en-US">
              <a:solidFill>
                <a:srgbClr val="000000"/>
              </a:solidFill>
            </a:endParaRPr>
          </a:p>
        </p:txBody>
      </p:sp>
      <p:sp>
        <p:nvSpPr>
          <p:cNvPr id="1239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3908"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a:spcBef>
                <a:spcPct val="0"/>
              </a:spcBef>
            </a:pP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0986D14-E0B2-4B9C-B0AF-1FA53D47E99C}" type="slidenum">
              <a:rPr lang="en-US">
                <a:solidFill>
                  <a:srgbClr val="000000"/>
                </a:solidFill>
              </a:rPr>
              <a:pPr fontAlgn="base">
                <a:spcBef>
                  <a:spcPct val="0"/>
                </a:spcBef>
                <a:spcAft>
                  <a:spcPct val="0"/>
                </a:spcAft>
              </a:pPr>
              <a:t>14</a:t>
            </a:fld>
            <a:endParaRPr lang="en-US">
              <a:solidFill>
                <a:srgbClr val="000000"/>
              </a:solidFill>
            </a:endParaRPr>
          </a:p>
        </p:txBody>
      </p:sp>
      <p:sp>
        <p:nvSpPr>
          <p:cNvPr id="1269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6980"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a:spcBef>
                <a:spcPct val="0"/>
              </a:spcBef>
            </a:pPr>
            <a:r>
              <a:rPr lang="en-US" dirty="0" smtClean="0"/>
              <a:t>Animated Slide!  School Fire (Umatilla NF, 2005): </a:t>
            </a:r>
            <a:r>
              <a:rPr lang="en-US" dirty="0" err="1" smtClean="0"/>
              <a:t>Prefire</a:t>
            </a:r>
            <a:r>
              <a:rPr lang="en-US" dirty="0" smtClean="0"/>
              <a:t> scene: July 24, 2005; Active fire scene: August 9, 2005; </a:t>
            </a:r>
            <a:r>
              <a:rPr lang="en-US" dirty="0" err="1" smtClean="0"/>
              <a:t>Postfire</a:t>
            </a:r>
            <a:r>
              <a:rPr lang="en-US" dirty="0" smtClean="0"/>
              <a:t> scene: August 25, 2005</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F530026-B42B-4578-B3C5-A871EFE945B8}" type="slidenum">
              <a:rPr lang="en-US">
                <a:solidFill>
                  <a:srgbClr val="000000"/>
                </a:solidFill>
              </a:rPr>
              <a:pPr fontAlgn="base">
                <a:spcBef>
                  <a:spcPct val="0"/>
                </a:spcBef>
                <a:spcAft>
                  <a:spcPct val="0"/>
                </a:spcAft>
              </a:pPr>
              <a:t>16</a:t>
            </a:fld>
            <a:endParaRPr lang="en-US">
              <a:solidFill>
                <a:srgbClr val="000000"/>
              </a:solidFill>
            </a:endParaRPr>
          </a:p>
        </p:txBody>
      </p:sp>
      <p:sp>
        <p:nvSpPr>
          <p:cNvPr id="125955"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5957"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8D407C0B-70EF-486B-BFAE-809D8ABC5478}" type="slidenum">
              <a:rPr lang="en-US" sz="1200">
                <a:solidFill>
                  <a:srgbClr val="000000"/>
                </a:solidFill>
                <a:latin typeface="Calibri" pitchFamily="34" charset="0"/>
              </a:rPr>
              <a:pPr algn="r"/>
              <a:t>16</a:t>
            </a:fld>
            <a:endParaRPr lang="en-US" sz="1200">
              <a:solidFill>
                <a:srgbClr val="000000"/>
              </a:solidFill>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1208F2-D8BB-7346-8DDE-506B5425B59E}" type="slidenum">
              <a:rPr lang="en-US">
                <a:solidFill>
                  <a:prstClr val="black"/>
                </a:solidFill>
              </a:rPr>
              <a:pPr/>
              <a:t>22</a:t>
            </a:fld>
            <a:endParaRPr lang="en-US">
              <a:solidFill>
                <a:prstClr val="black"/>
              </a:solidFill>
            </a:endParaRPr>
          </a:p>
        </p:txBody>
      </p:sp>
      <p:sp>
        <p:nvSpPr>
          <p:cNvPr id="24578" name="Rectangle 2"/>
          <p:cNvSpPr>
            <a:spLocks noGrp="1" noRot="1" noChangeAspect="1" noChangeArrowheads="1" noTextEdit="1"/>
          </p:cNvSpPr>
          <p:nvPr>
            <p:ph type="sldImg"/>
          </p:nvPr>
        </p:nvSpPr>
        <p:spPr>
          <a:xfrm>
            <a:off x="1150938" y="692150"/>
            <a:ext cx="4554537" cy="3416300"/>
          </a:xfrm>
          <a:ln/>
        </p:spPr>
      </p:sp>
      <p:sp>
        <p:nvSpPr>
          <p:cNvPr id="24579" name="Rectangle 3"/>
          <p:cNvSpPr>
            <a:spLocks noGrp="1" noChangeArrowheads="1"/>
          </p:cNvSpPr>
          <p:nvPr>
            <p:ph type="body" idx="1"/>
          </p:nvPr>
        </p:nvSpPr>
        <p:spPr>
          <a:xfrm>
            <a:off x="911225" y="4341813"/>
            <a:ext cx="5033963" cy="4116387"/>
          </a:xfrm>
        </p:spPr>
        <p:txBody>
          <a:bodyPr/>
          <a:lstStyle/>
          <a:p>
            <a:r>
              <a:rPr lang="en-US"/>
              <a:t>Limitations of the Coarse Scale.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was the state of the art in federal fuel mapping prior to LANDFIRE</a:t>
            </a:r>
            <a:endParaRPr lang="en-US" dirty="0"/>
          </a:p>
        </p:txBody>
      </p:sp>
      <p:sp>
        <p:nvSpPr>
          <p:cNvPr id="4" name="Slide Number Placeholder 3"/>
          <p:cNvSpPr>
            <a:spLocks noGrp="1"/>
          </p:cNvSpPr>
          <p:nvPr>
            <p:ph type="sldNum" sz="quarter" idx="10"/>
          </p:nvPr>
        </p:nvSpPr>
        <p:spPr/>
        <p:txBody>
          <a:bodyPr/>
          <a:lstStyle/>
          <a:p>
            <a:fld id="{DA967C1A-2E4F-7243-A983-FBEC753DA76C}" type="slidenum">
              <a:rPr lang="en-US" smtClean="0">
                <a:solidFill>
                  <a:prstClr val="black"/>
                </a:solidFill>
              </a:rPr>
              <a:pPr/>
              <a:t>23</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Comprehensive data allow for management across administrative</a:t>
            </a:r>
            <a:r>
              <a:rPr lang="en-US" baseline="0" dirty="0" smtClean="0"/>
              <a:t> boundaries.</a:t>
            </a:r>
            <a:endParaRPr lang="en-US" dirty="0"/>
          </a:p>
        </p:txBody>
      </p:sp>
      <p:sp>
        <p:nvSpPr>
          <p:cNvPr id="4" name="Slide Number Placeholder 3"/>
          <p:cNvSpPr>
            <a:spLocks noGrp="1"/>
          </p:cNvSpPr>
          <p:nvPr>
            <p:ph type="sldNum" sz="quarter" idx="10"/>
          </p:nvPr>
        </p:nvSpPr>
        <p:spPr/>
        <p:txBody>
          <a:bodyPr/>
          <a:lstStyle/>
          <a:p>
            <a:fld id="{DA967C1A-2E4F-7243-A983-FBEC753DA76C}" type="slidenum">
              <a:rPr lang="en-US" smtClean="0">
                <a:solidFill>
                  <a:prstClr val="black"/>
                </a:solidFill>
              </a:rPr>
              <a:pPr/>
              <a:t>24</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164866" name="Rectangle 2"/>
          <p:cNvSpPr>
            <a:spLocks noGrp="1" noChangeArrowheads="1"/>
          </p:cNvSpPr>
          <p:nvPr>
            <p:ph type="ctrTitle"/>
          </p:nvPr>
        </p:nvSpPr>
        <p:spPr>
          <a:xfrm>
            <a:off x="381000" y="2286000"/>
            <a:ext cx="8305800" cy="1143000"/>
          </a:xfrm>
        </p:spPr>
        <p:txBody>
          <a:bodyPr/>
          <a:lstStyle>
            <a:lvl1pPr>
              <a:defRPr sz="4400"/>
            </a:lvl1pPr>
          </a:lstStyle>
          <a:p>
            <a:r>
              <a:rPr lang="en-US" smtClean="0"/>
              <a:t>Click to edit Master title style</a:t>
            </a:r>
            <a:endParaRPr lang="en-US"/>
          </a:p>
        </p:txBody>
      </p:sp>
      <p:sp>
        <p:nvSpPr>
          <p:cNvPr id="164867" name="Rectangle 3"/>
          <p:cNvSpPr>
            <a:spLocks noGrp="1" noChangeArrowheads="1"/>
          </p:cNvSpPr>
          <p:nvPr>
            <p:ph type="subTitle" idx="1"/>
          </p:nvPr>
        </p:nvSpPr>
        <p:spPr>
          <a:xfrm>
            <a:off x="381000" y="3886200"/>
            <a:ext cx="8305800" cy="1752600"/>
          </a:xfrm>
        </p:spPr>
        <p:txBody>
          <a:bodyPr/>
          <a:lstStyle>
            <a:lvl1pPr marL="0" indent="0">
              <a:buFont typeface="Wingdings" pitchFamily="2" charset="2"/>
              <a:buNone/>
              <a:defRPr/>
            </a:lvl1pPr>
          </a:lstStyle>
          <a:p>
            <a:r>
              <a:rPr lang="en-US" smtClean="0"/>
              <a:t>Click to edit Master subtitle style</a:t>
            </a:r>
            <a:endParaRPr lang="en-US"/>
          </a:p>
        </p:txBody>
      </p:sp>
      <p:sp>
        <p:nvSpPr>
          <p:cNvPr id="164868" name="Rectangle 4"/>
          <p:cNvSpPr>
            <a:spLocks noChangeArrowheads="1"/>
          </p:cNvSpPr>
          <p:nvPr/>
        </p:nvSpPr>
        <p:spPr bwMode="auto">
          <a:xfrm>
            <a:off x="404813" y="6083300"/>
            <a:ext cx="2016125" cy="393700"/>
          </a:xfrm>
          <a:prstGeom prst="rect">
            <a:avLst/>
          </a:prstGeom>
          <a:noFill/>
          <a:ln w="12700">
            <a:noFill/>
            <a:miter lim="800000"/>
            <a:headEnd/>
            <a:tailEnd/>
          </a:ln>
          <a:effectLst/>
        </p:spPr>
        <p:txBody>
          <a:bodyPr wrap="none" lIns="88900" tIns="44450" rIns="88900" bIns="44450">
            <a:spAutoFit/>
          </a:bodyPr>
          <a:lstStyle/>
          <a:p>
            <a:pPr defTabSz="885825"/>
            <a:r>
              <a:rPr lang="en-US" sz="1000" b="1">
                <a:solidFill>
                  <a:schemeClr val="bg1"/>
                </a:solidFill>
              </a:rPr>
              <a:t>U.S. Department of the Interior</a:t>
            </a:r>
          </a:p>
          <a:p>
            <a:pPr defTabSz="885825"/>
            <a:r>
              <a:rPr lang="en-US" sz="1000" b="1">
                <a:solidFill>
                  <a:schemeClr val="bg1"/>
                </a:solidFill>
              </a:rPr>
              <a:t>U.S. Geological Survey</a:t>
            </a:r>
          </a:p>
        </p:txBody>
      </p:sp>
      <p:pic>
        <p:nvPicPr>
          <p:cNvPr id="164869" name="Picture 5" descr="D:\Vugraph Info\Vugraph Templates\Templates-NEW-NMP and Bureau\ident_4_onscreen_png.png"/>
          <p:cNvPicPr>
            <a:picLocks noChangeAspect="1" noChangeArrowheads="1"/>
          </p:cNvPicPr>
          <p:nvPr/>
        </p:nvPicPr>
        <p:blipFill>
          <a:blip r:embed="rId2" cstate="print">
            <a:lum bright="100000"/>
          </a:blip>
          <a:srcRect/>
          <a:stretch>
            <a:fillRect/>
          </a:stretch>
        </p:blipFill>
        <p:spPr bwMode="black">
          <a:xfrm>
            <a:off x="457200" y="461963"/>
            <a:ext cx="2057400" cy="757237"/>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152400"/>
            <a:ext cx="20764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152400"/>
            <a:ext cx="60769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A8AA58C-62C7-4D14-B3A7-366713D47DC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6765F54-838B-4BBC-9B84-93D9EBE6E11C}"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225F78C-5F84-4F44-9E64-683B30AAE2DA}"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7050F13-7FC5-4517-9CB5-1636FDDE2E1A}"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FAD3B7A-E2DC-4A8E-A55F-311580A869A2}"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29E82E3-B1F6-4560-B22B-C4A7A80EA17D}"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2514D86-8458-4000-A6BC-F3C737533094}"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86A8E33-B887-4C7F-B113-436E3F96BF4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50F7370-7B0E-4698-BDA5-6C2C3163367B}"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CB27807-9E79-4707-983C-C9D1B19E1CBA}"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8BDFCCF-9ACB-4774-8AE7-EB5B7CDBA8EE}"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A14DA0F-4563-4959-99DC-F879F2BA0352}"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371600"/>
            <a:ext cx="40767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0767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104450" name="Rectangle 2"/>
          <p:cNvSpPr>
            <a:spLocks noGrp="1" noChangeArrowheads="1"/>
          </p:cNvSpPr>
          <p:nvPr>
            <p:ph type="ctrTitle"/>
          </p:nvPr>
        </p:nvSpPr>
        <p:spPr>
          <a:xfrm>
            <a:off x="381000" y="2286000"/>
            <a:ext cx="8305800" cy="1143000"/>
          </a:xfrm>
        </p:spPr>
        <p:txBody>
          <a:bodyPr/>
          <a:lstStyle>
            <a:lvl1pPr>
              <a:defRPr sz="4400"/>
            </a:lvl1pPr>
          </a:lstStyle>
          <a:p>
            <a:r>
              <a:rPr lang="en-US"/>
              <a:t>Click to edit Master title style</a:t>
            </a:r>
          </a:p>
        </p:txBody>
      </p:sp>
      <p:sp>
        <p:nvSpPr>
          <p:cNvPr id="104451" name="Rectangle 3"/>
          <p:cNvSpPr>
            <a:spLocks noGrp="1" noChangeArrowheads="1"/>
          </p:cNvSpPr>
          <p:nvPr>
            <p:ph type="subTitle" idx="1"/>
          </p:nvPr>
        </p:nvSpPr>
        <p:spPr>
          <a:xfrm>
            <a:off x="381000" y="3886200"/>
            <a:ext cx="8305800" cy="1752600"/>
          </a:xfrm>
        </p:spPr>
        <p:txBody>
          <a:bodyPr/>
          <a:lstStyle>
            <a:lvl1pPr marL="0" indent="0">
              <a:buFont typeface="Wingdings" charset="2"/>
              <a:buNone/>
              <a:defRPr/>
            </a:lvl1pPr>
          </a:lstStyle>
          <a:p>
            <a:r>
              <a:rPr lang="en-US"/>
              <a:t>Click to edit Master subtitle style</a:t>
            </a:r>
          </a:p>
        </p:txBody>
      </p:sp>
      <p:sp>
        <p:nvSpPr>
          <p:cNvPr id="104455" name="Rectangle 7"/>
          <p:cNvSpPr>
            <a:spLocks noChangeArrowheads="1"/>
          </p:cNvSpPr>
          <p:nvPr userDrawn="1"/>
        </p:nvSpPr>
        <p:spPr bwMode="auto">
          <a:xfrm>
            <a:off x="404813" y="6083300"/>
            <a:ext cx="2016125" cy="393700"/>
          </a:xfrm>
          <a:prstGeom prst="rect">
            <a:avLst/>
          </a:prstGeom>
          <a:noFill/>
          <a:ln w="12700">
            <a:noFill/>
            <a:miter lim="800000"/>
            <a:headEnd/>
            <a:tailEnd/>
          </a:ln>
          <a:effectLst/>
        </p:spPr>
        <p:txBody>
          <a:bodyPr wrap="none" lIns="88900" tIns="44450" rIns="88900" bIns="44450">
            <a:prstTxWarp prst="textNoShape">
              <a:avLst/>
            </a:prstTxWarp>
            <a:spAutoFit/>
          </a:bodyPr>
          <a:lstStyle/>
          <a:p>
            <a:pPr defTabSz="885825"/>
            <a:r>
              <a:rPr lang="en-US" sz="1000" b="1">
                <a:solidFill>
                  <a:srgbClr val="FFFFFF"/>
                </a:solidFill>
              </a:rPr>
              <a:t>U.S. Department of the Interior</a:t>
            </a:r>
          </a:p>
          <a:p>
            <a:pPr defTabSz="885825"/>
            <a:r>
              <a:rPr lang="en-US" sz="1000" b="1">
                <a:solidFill>
                  <a:srgbClr val="FFFFFF"/>
                </a:solidFill>
              </a:rPr>
              <a:t>U.S. Geological Survey</a:t>
            </a:r>
          </a:p>
        </p:txBody>
      </p:sp>
      <p:pic>
        <p:nvPicPr>
          <p:cNvPr id="104457" name="Picture 9" descr="ident_4_onscreen_png"/>
          <p:cNvPicPr>
            <a:picLocks noChangeAspect="1" noChangeArrowheads="1"/>
          </p:cNvPicPr>
          <p:nvPr userDrawn="1"/>
        </p:nvPicPr>
        <p:blipFill>
          <a:blip r:embed="rId2" cstate="print">
            <a:lum bright="100000"/>
          </a:blip>
          <a:srcRect/>
          <a:stretch>
            <a:fillRect/>
          </a:stretch>
        </p:blipFill>
        <p:spPr bwMode="black">
          <a:xfrm>
            <a:off x="457200" y="461963"/>
            <a:ext cx="2057400" cy="757237"/>
          </a:xfrm>
          <a:prstGeom prst="rect">
            <a:avLst/>
          </a:prstGeom>
          <a:noFill/>
          <a:ln w="9525">
            <a:noFill/>
            <a:miter lim="800000"/>
            <a:headEnd/>
            <a:tailEnd/>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371600"/>
            <a:ext cx="40767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0767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152400"/>
            <a:ext cx="20764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152400"/>
            <a:ext cx="60769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pPr defTabSz="457200"/>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pPr defTabSz="457200"/>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smtClean="0"/>
            </a:lvl1pPr>
          </a:lstStyle>
          <a:p>
            <a:pPr defTabSz="457200"/>
            <a:fld id="{E10EBB7D-BF3A-5D49-A560-8F79BB57DC9C}" type="slidenum">
              <a:rPr lang="en-US">
                <a:solidFill>
                  <a:srgbClr val="000000"/>
                </a:solidFill>
              </a:rPr>
              <a:pPr defTabSz="457200"/>
              <a:t>‹#›</a:t>
            </a:fld>
            <a:endParaRPr lang="en-US">
              <a:solidFill>
                <a:srgbClr val="000000"/>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fld id="{DA4FF2A6-B827-7F4A-833C-365A0470F16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fld id="{6CCFEAE1-86A3-6142-B79B-1A253EAF4BE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fld id="{DAAED795-2285-7A44-BDBE-C48FF948C67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371600"/>
            <a:ext cx="40767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371600"/>
            <a:ext cx="40767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Tree>
  </p:cSld>
  <p:clrMapOvr>
    <a:masterClrMapping/>
  </p:clrMapOvr>
  <p:transition>
    <p:fade thruBlk="1"/>
  </p:transition>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A55C96-75D1-B14D-A909-52CC2E8AA990}" type="datetimeFigureOut">
              <a:rPr lang="en-US" smtClean="0"/>
              <a:t>2/1/12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9DE0D9-A1F9-9045-8EAF-408CD03DB1C1}" type="slidenum">
              <a:rPr lang="en-US" smtClean="0"/>
              <a:t>‹#›</a:t>
            </a:fld>
            <a:endParaRPr lang="en-US"/>
          </a:p>
        </p:txBody>
      </p:sp>
    </p:spTree>
  </p:cSld>
  <p:clrMapOvr>
    <a:masterClrMapping/>
  </p:clrMapOvr>
  <p:transition>
    <p:fade thruBlk="1"/>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A55C96-75D1-B14D-A909-52CC2E8AA990}" type="datetimeFigureOut">
              <a:rPr lang="en-US" smtClean="0"/>
              <a:t>2/1/12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9DE0D9-A1F9-9045-8EAF-408CD03DB1C1}" type="slidenum">
              <a:rPr lang="en-US" smtClean="0"/>
              <a:t>‹#›</a:t>
            </a:fld>
            <a:endParaRPr lang="en-US"/>
          </a:p>
        </p:txBody>
      </p:sp>
    </p:spTree>
  </p:cSld>
  <p:clrMapOvr>
    <a:masterClrMapping/>
  </p:clrMapOvr>
  <p:transition>
    <p:fade thruBlk="1"/>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A55C96-75D1-B14D-A909-52CC2E8AA990}" type="datetimeFigureOut">
              <a:rPr lang="en-US" smtClean="0"/>
              <a:t>2/1/12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9DE0D9-A1F9-9045-8EAF-408CD03DB1C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A55C96-75D1-B14D-A909-52CC2E8AA990}" type="datetimeFigureOut">
              <a:rPr lang="en-US" smtClean="0"/>
              <a:t>2/1/12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9DE0D9-A1F9-9045-8EAF-408CD03DB1C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A55C96-75D1-B14D-A909-52CC2E8AA990}" type="datetimeFigureOut">
              <a:rPr lang="en-US" smtClean="0"/>
              <a:t>2/1/12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9DE0D9-A1F9-9045-8EAF-408CD03DB1C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A55C96-75D1-B14D-A909-52CC2E8AA990}" type="datetimeFigureOut">
              <a:rPr lang="en-US" smtClean="0"/>
              <a:t>2/1/12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9DE0D9-A1F9-9045-8EAF-408CD03DB1C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A55C96-75D1-B14D-A909-52CC2E8AA990}" type="datetimeFigureOut">
              <a:rPr lang="en-US" smtClean="0"/>
              <a:t>2/1/12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9DE0D9-A1F9-9045-8EAF-408CD03DB1C1}" type="slidenum">
              <a:rPr lang="en-US" smtClean="0"/>
              <a:t>‹#›</a:t>
            </a:fld>
            <a:endParaRPr lang="en-US"/>
          </a:p>
        </p:txBody>
      </p:sp>
    </p:spTree>
  </p:cSld>
  <p:clrMapOvr>
    <a:masterClrMapping/>
  </p:clrMapOvr>
  <p:transition>
    <p:fade thruBlk="1"/>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A55C96-75D1-B14D-A909-52CC2E8AA990}" type="datetimeFigureOut">
              <a:rPr lang="en-US" smtClean="0"/>
              <a:t>2/1/12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9DE0D9-A1F9-9045-8EAF-408CD03DB1C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A55C96-75D1-B14D-A909-52CC2E8AA990}" type="datetimeFigureOut">
              <a:rPr lang="en-US" smtClean="0"/>
              <a:t>2/1/12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9DE0D9-A1F9-9045-8EAF-408CD03DB1C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A55C96-75D1-B14D-A909-52CC2E8AA990}" type="datetimeFigureOut">
              <a:rPr lang="en-US" smtClean="0"/>
              <a:t>2/1/12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9DE0D9-A1F9-9045-8EAF-408CD03DB1C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A55C96-75D1-B14D-A909-52CC2E8AA990}" type="datetimeFigureOut">
              <a:rPr lang="en-US" smtClean="0"/>
              <a:t>2/1/12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9DE0D9-A1F9-9045-8EAF-408CD03DB1C1}"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E3275F-99C8-4652-A160-12DB1F1D009B}" type="datetimeFigureOut">
              <a:rPr lang="en-US" smtClean="0">
                <a:solidFill>
                  <a:prstClr val="black">
                    <a:tint val="75000"/>
                  </a:prstClr>
                </a:solidFill>
              </a:rPr>
              <a:pPr/>
              <a:t>2/1/12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9DF576C-E7C0-4292-AEB7-DA0699178BB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1053375605"/>
      </p:ext>
    </p:extLst>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D1FEBEC-A3EE-D343-81F8-5C9BF66FDBB7}"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theme" Target="../theme/theme3.xml"/><Relationship Id="rId14" Type="http://schemas.openxmlformats.org/officeDocument/2006/relationships/image" Target="../media/image1.png"/><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9.xml"/><Relationship Id="rId4" Type="http://schemas.openxmlformats.org/officeDocument/2006/relationships/theme" Target="../theme/theme4.xml"/><Relationship Id="rId1" Type="http://schemas.openxmlformats.org/officeDocument/2006/relationships/slideLayout" Target="../slideLayouts/slideLayout37.xml"/><Relationship Id="rId2"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theme" Target="../theme/theme5.xml"/><Relationship Id="rId3"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1.xml"/><Relationship Id="rId12" Type="http://schemas.openxmlformats.org/officeDocument/2006/relationships/theme" Target="../theme/theme6.xml"/><Relationship Id="rId1" Type="http://schemas.openxmlformats.org/officeDocument/2006/relationships/slideLayout" Target="../slideLayouts/slideLayout41.xml"/><Relationship Id="rId2" Type="http://schemas.openxmlformats.org/officeDocument/2006/relationships/slideLayout" Target="../slideLayouts/slideLayout42.xml"/><Relationship Id="rId3" Type="http://schemas.openxmlformats.org/officeDocument/2006/relationships/slideLayout" Target="../slideLayouts/slideLayout43.xml"/><Relationship Id="rId4" Type="http://schemas.openxmlformats.org/officeDocument/2006/relationships/slideLayout" Target="../slideLayouts/slideLayout44.xml"/><Relationship Id="rId5" Type="http://schemas.openxmlformats.org/officeDocument/2006/relationships/slideLayout" Target="../slideLayouts/slideLayout45.xml"/><Relationship Id="rId6" Type="http://schemas.openxmlformats.org/officeDocument/2006/relationships/slideLayout" Target="../slideLayouts/slideLayout46.xml"/><Relationship Id="rId7" Type="http://schemas.openxmlformats.org/officeDocument/2006/relationships/slideLayout" Target="../slideLayouts/slideLayout47.xml"/><Relationship Id="rId8" Type="http://schemas.openxmlformats.org/officeDocument/2006/relationships/slideLayout" Target="../slideLayouts/slideLayout48.xml"/><Relationship Id="rId9" Type="http://schemas.openxmlformats.org/officeDocument/2006/relationships/slideLayout" Target="../slideLayouts/slideLayout49.xml"/><Relationship Id="rId10"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theme" Target="../theme/theme7.xml"/><Relationship Id="rId3" Type="http://schemas.openxmlformats.org/officeDocument/2006/relationships/image" Target="../media/image3.jpeg"/></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rgbClr val="66A48B">
                <a:gamma/>
                <a:shade val="46275"/>
                <a:invGamma/>
              </a:srgbClr>
            </a:gs>
            <a:gs pos="100000">
              <a:srgbClr val="66A48B"/>
            </a:gs>
          </a:gsLst>
          <a:lin ang="189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152400"/>
            <a:ext cx="8305800" cy="11430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smtClean="0"/>
              <a:t>Click to edit Master </a:t>
            </a:r>
          </a:p>
        </p:txBody>
      </p:sp>
      <p:sp>
        <p:nvSpPr>
          <p:cNvPr id="1027" name="Rectangle 3"/>
          <p:cNvSpPr>
            <a:spLocks noGrp="1" noChangeArrowheads="1"/>
          </p:cNvSpPr>
          <p:nvPr>
            <p:ph type="body" idx="1"/>
          </p:nvPr>
        </p:nvSpPr>
        <p:spPr bwMode="auto">
          <a:xfrm>
            <a:off x="381000" y="1371600"/>
            <a:ext cx="8305800" cy="4495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smtClean="0"/>
              <a:t>First level</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9" name="Picture 5" descr="D:\Vugraph Info\Vugraph Templates\Templates-NEW-NMP and Bureau\ident-small_4_onscreen_png.png"/>
          <p:cNvPicPr>
            <a:picLocks noChangeAspect="1" noChangeArrowheads="1"/>
          </p:cNvPicPr>
          <p:nvPr/>
        </p:nvPicPr>
        <p:blipFill>
          <a:blip r:embed="rId13" cstate="print">
            <a:lum bright="100000"/>
          </a:blip>
          <a:srcRect/>
          <a:stretch>
            <a:fillRect/>
          </a:stretch>
        </p:blipFill>
        <p:spPr bwMode="black">
          <a:xfrm>
            <a:off x="457200" y="6107113"/>
            <a:ext cx="1143000" cy="420687"/>
          </a:xfrm>
          <a:prstGeom prst="rect">
            <a:avLst/>
          </a:prstGeom>
          <a:noFill/>
          <a:ln w="9525">
            <a:noFill/>
            <a:miter lim="800000"/>
            <a:headEnd/>
            <a:tailEnd/>
          </a:ln>
        </p:spPr>
      </p:pic>
      <p:sp>
        <p:nvSpPr>
          <p:cNvPr id="1030" name="Line 6"/>
          <p:cNvSpPr>
            <a:spLocks noChangeShapeType="1"/>
          </p:cNvSpPr>
          <p:nvPr/>
        </p:nvSpPr>
        <p:spPr bwMode="auto">
          <a:xfrm>
            <a:off x="457200" y="1371600"/>
            <a:ext cx="8229600" cy="0"/>
          </a:xfrm>
          <a:prstGeom prst="line">
            <a:avLst/>
          </a:prstGeom>
          <a:noFill/>
          <a:ln w="25400">
            <a:solidFill>
              <a:schemeClr val="bg1"/>
            </a:solidFill>
            <a:round/>
            <a:headEnd/>
            <a:tailEnd/>
          </a:ln>
          <a:effectLst/>
        </p:spPr>
        <p:txBody>
          <a:bodyPr/>
          <a:lstStyle/>
          <a:p>
            <a:endParaRPr lang="en-US"/>
          </a:p>
        </p:txBody>
      </p:sp>
      <p:sp>
        <p:nvSpPr>
          <p:cNvPr id="1031" name="Line 7"/>
          <p:cNvSpPr>
            <a:spLocks noChangeShapeType="1"/>
          </p:cNvSpPr>
          <p:nvPr/>
        </p:nvSpPr>
        <p:spPr bwMode="auto">
          <a:xfrm>
            <a:off x="457200" y="5867400"/>
            <a:ext cx="8229600" cy="0"/>
          </a:xfrm>
          <a:prstGeom prst="line">
            <a:avLst/>
          </a:prstGeom>
          <a:noFill/>
          <a:ln w="25400">
            <a:solidFill>
              <a:schemeClr val="bg1"/>
            </a:solidFill>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spcBef>
          <a:spcPct val="0"/>
        </a:spcBef>
        <a:spcAft>
          <a:spcPct val="0"/>
        </a:spcAft>
        <a:defRPr sz="3600" b="1">
          <a:solidFill>
            <a:srgbClr val="FFFF99"/>
          </a:solidFill>
          <a:latin typeface="+mj-lt"/>
          <a:ea typeface="+mj-ea"/>
          <a:cs typeface="+mj-cs"/>
        </a:defRPr>
      </a:lvl1pPr>
      <a:lvl2pPr algn="l" rtl="0" eaLnBrk="1" fontAlgn="base" hangingPunct="1">
        <a:spcBef>
          <a:spcPct val="0"/>
        </a:spcBef>
        <a:spcAft>
          <a:spcPct val="0"/>
        </a:spcAft>
        <a:defRPr sz="3600" b="1">
          <a:solidFill>
            <a:srgbClr val="FFFF99"/>
          </a:solidFill>
          <a:latin typeface="Arial" charset="0"/>
        </a:defRPr>
      </a:lvl2pPr>
      <a:lvl3pPr algn="l" rtl="0" eaLnBrk="1" fontAlgn="base" hangingPunct="1">
        <a:spcBef>
          <a:spcPct val="0"/>
        </a:spcBef>
        <a:spcAft>
          <a:spcPct val="0"/>
        </a:spcAft>
        <a:defRPr sz="3600" b="1">
          <a:solidFill>
            <a:srgbClr val="FFFF99"/>
          </a:solidFill>
          <a:latin typeface="Arial" charset="0"/>
        </a:defRPr>
      </a:lvl3pPr>
      <a:lvl4pPr algn="l" rtl="0" eaLnBrk="1" fontAlgn="base" hangingPunct="1">
        <a:spcBef>
          <a:spcPct val="0"/>
        </a:spcBef>
        <a:spcAft>
          <a:spcPct val="0"/>
        </a:spcAft>
        <a:defRPr sz="3600" b="1">
          <a:solidFill>
            <a:srgbClr val="FFFF99"/>
          </a:solidFill>
          <a:latin typeface="Arial" charset="0"/>
        </a:defRPr>
      </a:lvl4pPr>
      <a:lvl5pPr algn="l" rtl="0" eaLnBrk="1" fontAlgn="base" hangingPunct="1">
        <a:spcBef>
          <a:spcPct val="0"/>
        </a:spcBef>
        <a:spcAft>
          <a:spcPct val="0"/>
        </a:spcAft>
        <a:defRPr sz="3600" b="1">
          <a:solidFill>
            <a:srgbClr val="FFFF99"/>
          </a:solidFill>
          <a:latin typeface="Arial" charset="0"/>
        </a:defRPr>
      </a:lvl5pPr>
      <a:lvl6pPr marL="457200" algn="l" rtl="0" eaLnBrk="1" fontAlgn="base" hangingPunct="1">
        <a:spcBef>
          <a:spcPct val="0"/>
        </a:spcBef>
        <a:spcAft>
          <a:spcPct val="0"/>
        </a:spcAft>
        <a:defRPr sz="3600" b="1">
          <a:solidFill>
            <a:srgbClr val="FFFF99"/>
          </a:solidFill>
          <a:latin typeface="Arial" charset="0"/>
        </a:defRPr>
      </a:lvl6pPr>
      <a:lvl7pPr marL="914400" algn="l" rtl="0" eaLnBrk="1" fontAlgn="base" hangingPunct="1">
        <a:spcBef>
          <a:spcPct val="0"/>
        </a:spcBef>
        <a:spcAft>
          <a:spcPct val="0"/>
        </a:spcAft>
        <a:defRPr sz="3600" b="1">
          <a:solidFill>
            <a:srgbClr val="FFFF99"/>
          </a:solidFill>
          <a:latin typeface="Arial" charset="0"/>
        </a:defRPr>
      </a:lvl7pPr>
      <a:lvl8pPr marL="1371600" algn="l" rtl="0" eaLnBrk="1" fontAlgn="base" hangingPunct="1">
        <a:spcBef>
          <a:spcPct val="0"/>
        </a:spcBef>
        <a:spcAft>
          <a:spcPct val="0"/>
        </a:spcAft>
        <a:defRPr sz="3600" b="1">
          <a:solidFill>
            <a:srgbClr val="FFFF99"/>
          </a:solidFill>
          <a:latin typeface="Arial" charset="0"/>
        </a:defRPr>
      </a:lvl8pPr>
      <a:lvl9pPr marL="1828800" algn="l" rtl="0" eaLnBrk="1" fontAlgn="base" hangingPunct="1">
        <a:spcBef>
          <a:spcPct val="0"/>
        </a:spcBef>
        <a:spcAft>
          <a:spcPct val="0"/>
        </a:spcAft>
        <a:defRPr sz="3600" b="1">
          <a:solidFill>
            <a:srgbClr val="FFFF99"/>
          </a:solidFill>
          <a:latin typeface="Arial" charset="0"/>
        </a:defRPr>
      </a:lvl9pPr>
    </p:titleStyle>
    <p:bodyStyle>
      <a:lvl1pPr marL="342900" indent="-342900" algn="l" rtl="0" eaLnBrk="1" fontAlgn="base" hangingPunct="1">
        <a:spcBef>
          <a:spcPct val="20000"/>
        </a:spcBef>
        <a:spcAft>
          <a:spcPct val="0"/>
        </a:spcAft>
        <a:buClr>
          <a:srgbClr val="FFFF99"/>
        </a:buClr>
        <a:buSzPct val="125000"/>
        <a:buFont typeface="Wingdings" pitchFamily="2" charset="2"/>
        <a:buChar char="§"/>
        <a:defRPr sz="2800" b="1">
          <a:solidFill>
            <a:schemeClr val="bg1"/>
          </a:solidFill>
          <a:latin typeface="+mn-lt"/>
          <a:ea typeface="+mn-ea"/>
          <a:cs typeface="+mn-cs"/>
        </a:defRPr>
      </a:lvl1pPr>
      <a:lvl2pPr marL="742950" indent="-285750" algn="l" rtl="0" eaLnBrk="1" fontAlgn="base" hangingPunct="1">
        <a:spcBef>
          <a:spcPct val="20000"/>
        </a:spcBef>
        <a:spcAft>
          <a:spcPct val="0"/>
        </a:spcAft>
        <a:buClr>
          <a:srgbClr val="FFFF99"/>
        </a:buClr>
        <a:buSzPct val="125000"/>
        <a:buFont typeface="Wingdings" pitchFamily="2" charset="2"/>
        <a:buChar char="§"/>
        <a:defRPr sz="2400" b="1">
          <a:solidFill>
            <a:schemeClr val="bg1"/>
          </a:solidFill>
          <a:latin typeface="+mn-lt"/>
        </a:defRPr>
      </a:lvl2pPr>
      <a:lvl3pPr marL="1143000" indent="-228600" algn="l" rtl="0" eaLnBrk="1" fontAlgn="base" hangingPunct="1">
        <a:spcBef>
          <a:spcPct val="20000"/>
        </a:spcBef>
        <a:spcAft>
          <a:spcPct val="0"/>
        </a:spcAft>
        <a:buClr>
          <a:srgbClr val="FFFF99"/>
        </a:buClr>
        <a:buSzPct val="125000"/>
        <a:buFont typeface="Wingdings" pitchFamily="2" charset="2"/>
        <a:buChar char="§"/>
        <a:defRPr sz="2000" b="1">
          <a:solidFill>
            <a:schemeClr val="bg1"/>
          </a:solidFill>
          <a:latin typeface="+mn-lt"/>
        </a:defRPr>
      </a:lvl3pPr>
      <a:lvl4pPr marL="1600200" indent="-228600" algn="l" rtl="0" eaLnBrk="1" fontAlgn="base" hangingPunct="1">
        <a:spcBef>
          <a:spcPct val="20000"/>
        </a:spcBef>
        <a:spcAft>
          <a:spcPct val="0"/>
        </a:spcAft>
        <a:buClr>
          <a:srgbClr val="FFFF99"/>
        </a:buClr>
        <a:buSzPct val="125000"/>
        <a:buFont typeface="Wingdings" pitchFamily="2" charset="2"/>
        <a:buChar char="§"/>
        <a:defRPr b="1">
          <a:solidFill>
            <a:schemeClr val="bg1"/>
          </a:solidFill>
          <a:latin typeface="+mn-lt"/>
        </a:defRPr>
      </a:lvl4pPr>
      <a:lvl5pPr marL="2057400" indent="-228600" algn="l" rtl="0" eaLnBrk="1" fontAlgn="base" hangingPunct="1">
        <a:spcBef>
          <a:spcPct val="20000"/>
        </a:spcBef>
        <a:spcAft>
          <a:spcPct val="0"/>
        </a:spcAft>
        <a:buClr>
          <a:srgbClr val="FFFF99"/>
        </a:buClr>
        <a:buSzPct val="125000"/>
        <a:buFont typeface="Wingdings" pitchFamily="2" charset="2"/>
        <a:buChar char="§"/>
        <a:defRPr b="1">
          <a:solidFill>
            <a:schemeClr val="bg1"/>
          </a:solidFill>
          <a:latin typeface="+mn-lt"/>
        </a:defRPr>
      </a:lvl5pPr>
      <a:lvl6pPr marL="2514600" indent="-228600" algn="l" rtl="0" eaLnBrk="1" fontAlgn="base" hangingPunct="1">
        <a:spcBef>
          <a:spcPct val="20000"/>
        </a:spcBef>
        <a:spcAft>
          <a:spcPct val="0"/>
        </a:spcAft>
        <a:buClr>
          <a:srgbClr val="FFFF99"/>
        </a:buClr>
        <a:buSzPct val="125000"/>
        <a:buFont typeface="Wingdings" pitchFamily="2" charset="2"/>
        <a:buChar char="§"/>
        <a:defRPr b="1">
          <a:solidFill>
            <a:schemeClr val="bg1"/>
          </a:solidFill>
          <a:latin typeface="+mn-lt"/>
        </a:defRPr>
      </a:lvl6pPr>
      <a:lvl7pPr marL="2971800" indent="-228600" algn="l" rtl="0" eaLnBrk="1" fontAlgn="base" hangingPunct="1">
        <a:spcBef>
          <a:spcPct val="20000"/>
        </a:spcBef>
        <a:spcAft>
          <a:spcPct val="0"/>
        </a:spcAft>
        <a:buClr>
          <a:srgbClr val="FFFF99"/>
        </a:buClr>
        <a:buSzPct val="125000"/>
        <a:buFont typeface="Wingdings" pitchFamily="2" charset="2"/>
        <a:buChar char="§"/>
        <a:defRPr b="1">
          <a:solidFill>
            <a:schemeClr val="bg1"/>
          </a:solidFill>
          <a:latin typeface="+mn-lt"/>
        </a:defRPr>
      </a:lvl7pPr>
      <a:lvl8pPr marL="3429000" indent="-228600" algn="l" rtl="0" eaLnBrk="1" fontAlgn="base" hangingPunct="1">
        <a:spcBef>
          <a:spcPct val="20000"/>
        </a:spcBef>
        <a:spcAft>
          <a:spcPct val="0"/>
        </a:spcAft>
        <a:buClr>
          <a:srgbClr val="FFFF99"/>
        </a:buClr>
        <a:buSzPct val="125000"/>
        <a:buFont typeface="Wingdings" pitchFamily="2" charset="2"/>
        <a:buChar char="§"/>
        <a:defRPr b="1">
          <a:solidFill>
            <a:schemeClr val="bg1"/>
          </a:solidFill>
          <a:latin typeface="+mn-lt"/>
        </a:defRPr>
      </a:lvl8pPr>
      <a:lvl9pPr marL="3886200" indent="-228600" algn="l" rtl="0" eaLnBrk="1" fontAlgn="base" hangingPunct="1">
        <a:spcBef>
          <a:spcPct val="20000"/>
        </a:spcBef>
        <a:spcAft>
          <a:spcPct val="0"/>
        </a:spcAft>
        <a:buClr>
          <a:srgbClr val="FFFF99"/>
        </a:buClr>
        <a:buSzPct val="125000"/>
        <a:buFont typeface="Wingdings" pitchFamily="2" charset="2"/>
        <a:buChar char="§"/>
        <a:defRPr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fontAlgn="base">
              <a:spcBef>
                <a:spcPct val="0"/>
              </a:spcBef>
              <a:spcAft>
                <a:spcPct val="0"/>
              </a:spcAft>
              <a:defRPr/>
            </a:pPr>
            <a:fld id="{0A5C41B5-27A7-4C26-A173-D4BA49C51BDC}" type="slidenum">
              <a:rPr lang="en-US"/>
              <a:pPr fontAlgn="base">
                <a:spcBef>
                  <a:spcPct val="0"/>
                </a:spcBef>
                <a:spcAft>
                  <a:spcPct val="0"/>
                </a:spcAft>
                <a:defRPr/>
              </a:pPr>
              <a:t>‹#›</a:t>
            </a:fld>
            <a:endParaRPr lang="en-US"/>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rgbClr val="0061A3"/>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152400"/>
            <a:ext cx="8305800" cy="1143000"/>
          </a:xfrm>
          <a:prstGeom prst="rect">
            <a:avLst/>
          </a:prstGeom>
          <a:noFill/>
          <a:ln w="12700">
            <a:noFill/>
            <a:miter lim="800000"/>
            <a:headEnd/>
            <a:tailEnd/>
          </a:ln>
          <a:effectLst/>
        </p:spPr>
        <p:txBody>
          <a:bodyPr vert="horz" wrap="square" lIns="90488" tIns="44450" rIns="90488" bIns="44450" numCol="1" anchor="ctr" anchorCtr="0" compatLnSpc="1">
            <a:prstTxWarp prst="textNoShape">
              <a:avLst/>
            </a:prstTxWarp>
          </a:bodyPr>
          <a:lstStyle/>
          <a:p>
            <a:pPr lvl="0"/>
            <a:r>
              <a:rPr lang="en-US"/>
              <a:t>Click to edit Master </a:t>
            </a:r>
          </a:p>
        </p:txBody>
      </p:sp>
      <p:sp>
        <p:nvSpPr>
          <p:cNvPr id="1027" name="Rectangle 3"/>
          <p:cNvSpPr>
            <a:spLocks noGrp="1" noChangeArrowheads="1"/>
          </p:cNvSpPr>
          <p:nvPr>
            <p:ph type="body" idx="1"/>
          </p:nvPr>
        </p:nvSpPr>
        <p:spPr bwMode="auto">
          <a:xfrm>
            <a:off x="381000" y="1371600"/>
            <a:ext cx="8305800" cy="4495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pic>
        <p:nvPicPr>
          <p:cNvPr id="1035" name="Picture 11" descr="ident-small_4_onscreen_png"/>
          <p:cNvPicPr>
            <a:picLocks noChangeAspect="1" noChangeArrowheads="1"/>
          </p:cNvPicPr>
          <p:nvPr userDrawn="1"/>
        </p:nvPicPr>
        <p:blipFill>
          <a:blip r:embed="rId14" cstate="print">
            <a:lum bright="100000"/>
          </a:blip>
          <a:srcRect/>
          <a:stretch>
            <a:fillRect/>
          </a:stretch>
        </p:blipFill>
        <p:spPr bwMode="black">
          <a:xfrm>
            <a:off x="457200" y="6094413"/>
            <a:ext cx="1143000" cy="4206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rtl="0" eaLnBrk="0" fontAlgn="base" hangingPunct="0">
        <a:spcBef>
          <a:spcPct val="0"/>
        </a:spcBef>
        <a:spcAft>
          <a:spcPct val="0"/>
        </a:spcAft>
        <a:defRPr sz="3600" b="1">
          <a:solidFill>
            <a:srgbClr val="FFFF99"/>
          </a:solidFill>
          <a:latin typeface="+mj-lt"/>
          <a:ea typeface="+mj-ea"/>
          <a:cs typeface="+mj-cs"/>
        </a:defRPr>
      </a:lvl1pPr>
      <a:lvl2pPr algn="l" rtl="0" eaLnBrk="0" fontAlgn="base" hangingPunct="0">
        <a:spcBef>
          <a:spcPct val="0"/>
        </a:spcBef>
        <a:spcAft>
          <a:spcPct val="0"/>
        </a:spcAft>
        <a:defRPr sz="3600" b="1">
          <a:solidFill>
            <a:srgbClr val="FFFF99"/>
          </a:solidFill>
          <a:latin typeface="Arial" charset="0"/>
        </a:defRPr>
      </a:lvl2pPr>
      <a:lvl3pPr algn="l" rtl="0" eaLnBrk="0" fontAlgn="base" hangingPunct="0">
        <a:spcBef>
          <a:spcPct val="0"/>
        </a:spcBef>
        <a:spcAft>
          <a:spcPct val="0"/>
        </a:spcAft>
        <a:defRPr sz="3600" b="1">
          <a:solidFill>
            <a:srgbClr val="FFFF99"/>
          </a:solidFill>
          <a:latin typeface="Arial" charset="0"/>
        </a:defRPr>
      </a:lvl3pPr>
      <a:lvl4pPr algn="l" rtl="0" eaLnBrk="0" fontAlgn="base" hangingPunct="0">
        <a:spcBef>
          <a:spcPct val="0"/>
        </a:spcBef>
        <a:spcAft>
          <a:spcPct val="0"/>
        </a:spcAft>
        <a:defRPr sz="3600" b="1">
          <a:solidFill>
            <a:srgbClr val="FFFF99"/>
          </a:solidFill>
          <a:latin typeface="Arial" charset="0"/>
        </a:defRPr>
      </a:lvl4pPr>
      <a:lvl5pPr algn="l" rtl="0" eaLnBrk="0" fontAlgn="base" hangingPunct="0">
        <a:spcBef>
          <a:spcPct val="0"/>
        </a:spcBef>
        <a:spcAft>
          <a:spcPct val="0"/>
        </a:spcAft>
        <a:defRPr sz="3600" b="1">
          <a:solidFill>
            <a:srgbClr val="FFFF99"/>
          </a:solidFill>
          <a:latin typeface="Arial" charset="0"/>
        </a:defRPr>
      </a:lvl5pPr>
      <a:lvl6pPr marL="457200" algn="l" rtl="0" eaLnBrk="0" fontAlgn="base" hangingPunct="0">
        <a:spcBef>
          <a:spcPct val="0"/>
        </a:spcBef>
        <a:spcAft>
          <a:spcPct val="0"/>
        </a:spcAft>
        <a:defRPr sz="3600" b="1">
          <a:solidFill>
            <a:srgbClr val="FFFF99"/>
          </a:solidFill>
          <a:latin typeface="Arial" charset="0"/>
        </a:defRPr>
      </a:lvl6pPr>
      <a:lvl7pPr marL="914400" algn="l" rtl="0" eaLnBrk="0" fontAlgn="base" hangingPunct="0">
        <a:spcBef>
          <a:spcPct val="0"/>
        </a:spcBef>
        <a:spcAft>
          <a:spcPct val="0"/>
        </a:spcAft>
        <a:defRPr sz="3600" b="1">
          <a:solidFill>
            <a:srgbClr val="FFFF99"/>
          </a:solidFill>
          <a:latin typeface="Arial" charset="0"/>
        </a:defRPr>
      </a:lvl7pPr>
      <a:lvl8pPr marL="1371600" algn="l" rtl="0" eaLnBrk="0" fontAlgn="base" hangingPunct="0">
        <a:spcBef>
          <a:spcPct val="0"/>
        </a:spcBef>
        <a:spcAft>
          <a:spcPct val="0"/>
        </a:spcAft>
        <a:defRPr sz="3600" b="1">
          <a:solidFill>
            <a:srgbClr val="FFFF99"/>
          </a:solidFill>
          <a:latin typeface="Arial" charset="0"/>
        </a:defRPr>
      </a:lvl8pPr>
      <a:lvl9pPr marL="1828800" algn="l" rtl="0" eaLnBrk="0" fontAlgn="base" hangingPunct="0">
        <a:spcBef>
          <a:spcPct val="0"/>
        </a:spcBef>
        <a:spcAft>
          <a:spcPct val="0"/>
        </a:spcAft>
        <a:defRPr sz="3600" b="1">
          <a:solidFill>
            <a:srgbClr val="FFFF99"/>
          </a:solidFill>
          <a:latin typeface="Arial" charset="0"/>
        </a:defRPr>
      </a:lvl9pPr>
    </p:titleStyle>
    <p:bodyStyle>
      <a:lvl1pPr marL="342900" indent="-342900" algn="l" rtl="0" eaLnBrk="0" fontAlgn="base" hangingPunct="0">
        <a:spcBef>
          <a:spcPct val="20000"/>
        </a:spcBef>
        <a:spcAft>
          <a:spcPct val="0"/>
        </a:spcAft>
        <a:buClr>
          <a:srgbClr val="FFFF99"/>
        </a:buClr>
        <a:buSzPct val="125000"/>
        <a:buFont typeface="Wingdings" charset="2"/>
        <a:buChar char="§"/>
        <a:defRPr sz="28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FF99"/>
        </a:buClr>
        <a:buSzPct val="125000"/>
        <a:buFont typeface="Wingdings" charset="2"/>
        <a:buChar char="§"/>
        <a:defRPr sz="2400" b="1">
          <a:solidFill>
            <a:schemeClr val="bg1"/>
          </a:solidFill>
          <a:latin typeface="+mn-lt"/>
          <a:ea typeface="ＭＳ Ｐゴシック" charset="-128"/>
        </a:defRPr>
      </a:lvl2pPr>
      <a:lvl3pPr marL="1143000" indent="-228600" algn="l" rtl="0" eaLnBrk="0" fontAlgn="base" hangingPunct="0">
        <a:spcBef>
          <a:spcPct val="20000"/>
        </a:spcBef>
        <a:spcAft>
          <a:spcPct val="0"/>
        </a:spcAft>
        <a:buClr>
          <a:srgbClr val="FFFF99"/>
        </a:buClr>
        <a:buSzPct val="125000"/>
        <a:buFont typeface="Wingdings" charset="2"/>
        <a:buChar char="§"/>
        <a:defRPr sz="2000" b="1">
          <a:solidFill>
            <a:schemeClr val="bg1"/>
          </a:solidFill>
          <a:latin typeface="+mn-lt"/>
          <a:ea typeface="ＭＳ Ｐゴシック" charset="-128"/>
        </a:defRPr>
      </a:lvl3pPr>
      <a:lvl4pPr marL="1600200" indent="-228600" algn="l" rtl="0" eaLnBrk="0" fontAlgn="base" hangingPunct="0">
        <a:spcBef>
          <a:spcPct val="20000"/>
        </a:spcBef>
        <a:spcAft>
          <a:spcPct val="0"/>
        </a:spcAft>
        <a:buClr>
          <a:srgbClr val="FFFF99"/>
        </a:buClr>
        <a:buSzPct val="125000"/>
        <a:buFont typeface="Wingdings" charset="2"/>
        <a:buChar char="§"/>
        <a:defRPr b="1">
          <a:solidFill>
            <a:schemeClr val="bg1"/>
          </a:solidFill>
          <a:latin typeface="+mn-lt"/>
          <a:ea typeface="ＭＳ Ｐゴシック" charset="-128"/>
        </a:defRPr>
      </a:lvl4pPr>
      <a:lvl5pPr marL="2057400" indent="-228600" algn="l" rtl="0" eaLnBrk="0" fontAlgn="base" hangingPunct="0">
        <a:spcBef>
          <a:spcPct val="20000"/>
        </a:spcBef>
        <a:spcAft>
          <a:spcPct val="0"/>
        </a:spcAft>
        <a:buClr>
          <a:srgbClr val="FFFF99"/>
        </a:buClr>
        <a:buSzPct val="125000"/>
        <a:buFont typeface="Wingdings" charset="2"/>
        <a:buChar char="§"/>
        <a:defRPr b="1">
          <a:solidFill>
            <a:schemeClr val="bg1"/>
          </a:solidFill>
          <a:latin typeface="+mn-lt"/>
          <a:ea typeface="ＭＳ Ｐゴシック" charset="-128"/>
        </a:defRPr>
      </a:lvl5pPr>
      <a:lvl6pPr marL="2514600" indent="-228600" algn="l" rtl="0" eaLnBrk="0" fontAlgn="base" hangingPunct="0">
        <a:spcBef>
          <a:spcPct val="20000"/>
        </a:spcBef>
        <a:spcAft>
          <a:spcPct val="0"/>
        </a:spcAft>
        <a:buClr>
          <a:srgbClr val="FFFF99"/>
        </a:buClr>
        <a:buSzPct val="125000"/>
        <a:buFont typeface="Wingdings" charset="2"/>
        <a:buChar char="§"/>
        <a:defRPr b="1">
          <a:solidFill>
            <a:schemeClr val="bg1"/>
          </a:solidFill>
          <a:latin typeface="+mn-lt"/>
          <a:ea typeface="ＭＳ Ｐゴシック" charset="-128"/>
        </a:defRPr>
      </a:lvl6pPr>
      <a:lvl7pPr marL="2971800" indent="-228600" algn="l" rtl="0" eaLnBrk="0" fontAlgn="base" hangingPunct="0">
        <a:spcBef>
          <a:spcPct val="20000"/>
        </a:spcBef>
        <a:spcAft>
          <a:spcPct val="0"/>
        </a:spcAft>
        <a:buClr>
          <a:srgbClr val="FFFF99"/>
        </a:buClr>
        <a:buSzPct val="125000"/>
        <a:buFont typeface="Wingdings" charset="2"/>
        <a:buChar char="§"/>
        <a:defRPr b="1">
          <a:solidFill>
            <a:schemeClr val="bg1"/>
          </a:solidFill>
          <a:latin typeface="+mn-lt"/>
          <a:ea typeface="ＭＳ Ｐゴシック" charset="-128"/>
        </a:defRPr>
      </a:lvl7pPr>
      <a:lvl8pPr marL="3429000" indent="-228600" algn="l" rtl="0" eaLnBrk="0" fontAlgn="base" hangingPunct="0">
        <a:spcBef>
          <a:spcPct val="20000"/>
        </a:spcBef>
        <a:spcAft>
          <a:spcPct val="0"/>
        </a:spcAft>
        <a:buClr>
          <a:srgbClr val="FFFF99"/>
        </a:buClr>
        <a:buSzPct val="125000"/>
        <a:buFont typeface="Wingdings" charset="2"/>
        <a:buChar char="§"/>
        <a:defRPr b="1">
          <a:solidFill>
            <a:schemeClr val="bg1"/>
          </a:solidFill>
          <a:latin typeface="+mn-lt"/>
          <a:ea typeface="ＭＳ Ｐゴシック" charset="-128"/>
        </a:defRPr>
      </a:lvl8pPr>
      <a:lvl9pPr marL="3886200" indent="-228600" algn="l" rtl="0" eaLnBrk="0" fontAlgn="base" hangingPunct="0">
        <a:spcBef>
          <a:spcPct val="20000"/>
        </a:spcBef>
        <a:spcAft>
          <a:spcPct val="0"/>
        </a:spcAft>
        <a:buClr>
          <a:srgbClr val="FFFF99"/>
        </a:buClr>
        <a:buSzPct val="125000"/>
        <a:buFont typeface="Wingdings" charset="2"/>
        <a:buChar char="§"/>
        <a:defRPr b="1">
          <a:solidFill>
            <a:schemeClr val="bg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defTabSz="457200"/>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defTabSz="457200"/>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457200"/>
            <a:fld id="{7D83CB39-D4A3-B84A-960D-5080BBD63416}" type="slidenum">
              <a:rPr lang="en-US">
                <a:solidFill>
                  <a:srgbClr val="000000"/>
                </a:solidFill>
              </a:rPr>
              <a:pPr defTabSz="457200"/>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charset="-128"/>
        </a:defRPr>
      </a:lvl2pPr>
      <a:lvl3pPr marL="1143000" indent="-228600" algn="l" rtl="0" fontAlgn="base">
        <a:spcBef>
          <a:spcPct val="20000"/>
        </a:spcBef>
        <a:spcAft>
          <a:spcPct val="0"/>
        </a:spcAft>
        <a:buChar char="•"/>
        <a:defRPr sz="2400">
          <a:solidFill>
            <a:schemeClr val="tx1"/>
          </a:solidFill>
          <a:latin typeface="+mn-lt"/>
          <a:ea typeface="ＭＳ Ｐゴシック" charset="-128"/>
        </a:defRPr>
      </a:lvl3pPr>
      <a:lvl4pPr marL="1600200" indent="-228600" algn="l" rtl="0" fontAlgn="base">
        <a:spcBef>
          <a:spcPct val="20000"/>
        </a:spcBef>
        <a:spcAft>
          <a:spcPct val="0"/>
        </a:spcAft>
        <a:buChar char="–"/>
        <a:defRPr sz="2000">
          <a:solidFill>
            <a:schemeClr val="tx1"/>
          </a:solidFill>
          <a:latin typeface="+mn-lt"/>
          <a:ea typeface="ＭＳ Ｐゴシック" charset="-128"/>
        </a:defRPr>
      </a:lvl4pPr>
      <a:lvl5pPr marL="2057400" indent="-228600" algn="l" rtl="0" fontAlgn="base">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rgbClr val="2F4C40"/>
            </a:gs>
            <a:gs pos="100000">
              <a:srgbClr val="66A48B"/>
            </a:gs>
          </a:gsLst>
          <a:lin ang="18900000" scaled="1"/>
        </a:gra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381000" y="152400"/>
            <a:ext cx="8305800" cy="1143000"/>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p>
            <a:pPr lvl="0"/>
            <a:r>
              <a:rPr lang="en-US"/>
              <a:t>Click to edit Master </a:t>
            </a:r>
          </a:p>
        </p:txBody>
      </p:sp>
      <p:sp>
        <p:nvSpPr>
          <p:cNvPr id="5123" name="Rectangle 3"/>
          <p:cNvSpPr>
            <a:spLocks noGrp="1" noChangeArrowheads="1"/>
          </p:cNvSpPr>
          <p:nvPr>
            <p:ph type="body" idx="1"/>
          </p:nvPr>
        </p:nvSpPr>
        <p:spPr bwMode="auto">
          <a:xfrm>
            <a:off x="381000" y="1371600"/>
            <a:ext cx="8305800" cy="44958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pic>
        <p:nvPicPr>
          <p:cNvPr id="5124" name="Picture 5" descr="D:\Vugraph Info\Vugraph Templates\Templates-NEW-NMP and Bureau\ident-small_4_onscreen_png.png"/>
          <p:cNvPicPr>
            <a:picLocks noChangeAspect="1" noChangeArrowheads="1"/>
          </p:cNvPicPr>
          <p:nvPr/>
        </p:nvPicPr>
        <p:blipFill>
          <a:blip r:embed="rId3">
            <a:lum bright="100000"/>
          </a:blip>
          <a:srcRect/>
          <a:stretch>
            <a:fillRect/>
          </a:stretch>
        </p:blipFill>
        <p:spPr bwMode="black">
          <a:xfrm>
            <a:off x="457200" y="6107113"/>
            <a:ext cx="1143000" cy="420687"/>
          </a:xfrm>
          <a:prstGeom prst="rect">
            <a:avLst/>
          </a:prstGeom>
          <a:noFill/>
          <a:ln w="9525">
            <a:noFill/>
            <a:miter lim="800000"/>
            <a:headEnd/>
            <a:tailEnd/>
          </a:ln>
        </p:spPr>
      </p:pic>
      <p:sp>
        <p:nvSpPr>
          <p:cNvPr id="1030" name="Line 6"/>
          <p:cNvSpPr>
            <a:spLocks noChangeShapeType="1"/>
          </p:cNvSpPr>
          <p:nvPr/>
        </p:nvSpPr>
        <p:spPr bwMode="auto">
          <a:xfrm>
            <a:off x="457200" y="1371600"/>
            <a:ext cx="8229600" cy="0"/>
          </a:xfrm>
          <a:prstGeom prst="line">
            <a:avLst/>
          </a:prstGeom>
          <a:noFill/>
          <a:ln w="25400">
            <a:solidFill>
              <a:schemeClr val="bg1"/>
            </a:solidFill>
            <a:round/>
            <a:headEnd/>
            <a:tailEnd/>
          </a:ln>
          <a:effectLst/>
        </p:spPr>
        <p:txBody>
          <a:bodyPr/>
          <a:lstStyle/>
          <a:p>
            <a:pPr>
              <a:defRPr/>
            </a:pPr>
            <a:endParaRPr lang="en-US">
              <a:solidFill>
                <a:srgbClr val="000000"/>
              </a:solidFill>
            </a:endParaRPr>
          </a:p>
        </p:txBody>
      </p:sp>
      <p:sp>
        <p:nvSpPr>
          <p:cNvPr id="1031" name="Line 7"/>
          <p:cNvSpPr>
            <a:spLocks noChangeShapeType="1"/>
          </p:cNvSpPr>
          <p:nvPr/>
        </p:nvSpPr>
        <p:spPr bwMode="auto">
          <a:xfrm>
            <a:off x="457200" y="5867400"/>
            <a:ext cx="8229600" cy="0"/>
          </a:xfrm>
          <a:prstGeom prst="line">
            <a:avLst/>
          </a:prstGeom>
          <a:noFill/>
          <a:ln w="25400">
            <a:solidFill>
              <a:schemeClr val="bg1"/>
            </a:solidFill>
            <a:round/>
            <a:headEnd/>
            <a:tailEnd/>
          </a:ln>
          <a:effectLst/>
        </p:spPr>
        <p:txBody>
          <a:bodyPr/>
          <a:lstStyle/>
          <a:p>
            <a:pPr>
              <a:defRPr/>
            </a:pPr>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31" r:id="rId1"/>
  </p:sldLayoutIdLst>
  <p:transition>
    <p:fade thruBlk="1"/>
  </p:transition>
  <p:timing>
    <p:tnLst>
      <p:par>
        <p:cTn id="1" dur="indefinite" restart="never" nodeType="tmRoot"/>
      </p:par>
    </p:tnLst>
  </p:timing>
  <p:txStyles>
    <p:titleStyle>
      <a:lvl1pPr algn="l" rtl="0" fontAlgn="base">
        <a:spcBef>
          <a:spcPct val="0"/>
        </a:spcBef>
        <a:spcAft>
          <a:spcPct val="0"/>
        </a:spcAft>
        <a:defRPr sz="3600" b="1">
          <a:solidFill>
            <a:srgbClr val="FFFF99"/>
          </a:solidFill>
          <a:latin typeface="+mj-lt"/>
          <a:ea typeface="+mj-ea"/>
          <a:cs typeface="+mj-cs"/>
        </a:defRPr>
      </a:lvl1pPr>
      <a:lvl2pPr algn="l" rtl="0" fontAlgn="base">
        <a:spcBef>
          <a:spcPct val="0"/>
        </a:spcBef>
        <a:spcAft>
          <a:spcPct val="0"/>
        </a:spcAft>
        <a:defRPr sz="3600" b="1">
          <a:solidFill>
            <a:srgbClr val="FFFF99"/>
          </a:solidFill>
          <a:latin typeface="Arial" charset="0"/>
        </a:defRPr>
      </a:lvl2pPr>
      <a:lvl3pPr algn="l" rtl="0" fontAlgn="base">
        <a:spcBef>
          <a:spcPct val="0"/>
        </a:spcBef>
        <a:spcAft>
          <a:spcPct val="0"/>
        </a:spcAft>
        <a:defRPr sz="3600" b="1">
          <a:solidFill>
            <a:srgbClr val="FFFF99"/>
          </a:solidFill>
          <a:latin typeface="Arial" charset="0"/>
        </a:defRPr>
      </a:lvl3pPr>
      <a:lvl4pPr algn="l" rtl="0" fontAlgn="base">
        <a:spcBef>
          <a:spcPct val="0"/>
        </a:spcBef>
        <a:spcAft>
          <a:spcPct val="0"/>
        </a:spcAft>
        <a:defRPr sz="3600" b="1">
          <a:solidFill>
            <a:srgbClr val="FFFF99"/>
          </a:solidFill>
          <a:latin typeface="Arial" charset="0"/>
        </a:defRPr>
      </a:lvl4pPr>
      <a:lvl5pPr algn="l" rtl="0" fontAlgn="base">
        <a:spcBef>
          <a:spcPct val="0"/>
        </a:spcBef>
        <a:spcAft>
          <a:spcPct val="0"/>
        </a:spcAft>
        <a:defRPr sz="3600" b="1">
          <a:solidFill>
            <a:srgbClr val="FFFF99"/>
          </a:solidFill>
          <a:latin typeface="Arial" charset="0"/>
        </a:defRPr>
      </a:lvl5pPr>
      <a:lvl6pPr marL="457200" algn="l" rtl="0" eaLnBrk="1" fontAlgn="base" hangingPunct="1">
        <a:spcBef>
          <a:spcPct val="0"/>
        </a:spcBef>
        <a:spcAft>
          <a:spcPct val="0"/>
        </a:spcAft>
        <a:defRPr sz="3600" b="1">
          <a:solidFill>
            <a:srgbClr val="FFFF99"/>
          </a:solidFill>
          <a:latin typeface="Arial" charset="0"/>
        </a:defRPr>
      </a:lvl6pPr>
      <a:lvl7pPr marL="914400" algn="l" rtl="0" eaLnBrk="1" fontAlgn="base" hangingPunct="1">
        <a:spcBef>
          <a:spcPct val="0"/>
        </a:spcBef>
        <a:spcAft>
          <a:spcPct val="0"/>
        </a:spcAft>
        <a:defRPr sz="3600" b="1">
          <a:solidFill>
            <a:srgbClr val="FFFF99"/>
          </a:solidFill>
          <a:latin typeface="Arial" charset="0"/>
        </a:defRPr>
      </a:lvl7pPr>
      <a:lvl8pPr marL="1371600" algn="l" rtl="0" eaLnBrk="1" fontAlgn="base" hangingPunct="1">
        <a:spcBef>
          <a:spcPct val="0"/>
        </a:spcBef>
        <a:spcAft>
          <a:spcPct val="0"/>
        </a:spcAft>
        <a:defRPr sz="3600" b="1">
          <a:solidFill>
            <a:srgbClr val="FFFF99"/>
          </a:solidFill>
          <a:latin typeface="Arial" charset="0"/>
        </a:defRPr>
      </a:lvl8pPr>
      <a:lvl9pPr marL="1828800" algn="l" rtl="0" eaLnBrk="1" fontAlgn="base" hangingPunct="1">
        <a:spcBef>
          <a:spcPct val="0"/>
        </a:spcBef>
        <a:spcAft>
          <a:spcPct val="0"/>
        </a:spcAft>
        <a:defRPr sz="3600" b="1">
          <a:solidFill>
            <a:srgbClr val="FFFF99"/>
          </a:solidFill>
          <a:latin typeface="Arial" charset="0"/>
        </a:defRPr>
      </a:lvl9pPr>
    </p:titleStyle>
    <p:bodyStyle>
      <a:lvl1pPr marL="342900" indent="-342900" algn="l" rtl="0" fontAlgn="base">
        <a:spcBef>
          <a:spcPct val="20000"/>
        </a:spcBef>
        <a:spcAft>
          <a:spcPct val="0"/>
        </a:spcAft>
        <a:buClr>
          <a:srgbClr val="FFFF99"/>
        </a:buClr>
        <a:buSzPct val="125000"/>
        <a:buFont typeface="Wingdings" pitchFamily="2" charset="2"/>
        <a:buChar char="§"/>
        <a:defRPr sz="2800" b="1">
          <a:solidFill>
            <a:schemeClr val="bg1"/>
          </a:solidFill>
          <a:latin typeface="+mn-lt"/>
          <a:ea typeface="+mn-ea"/>
          <a:cs typeface="+mn-cs"/>
        </a:defRPr>
      </a:lvl1pPr>
      <a:lvl2pPr marL="742950" indent="-285750" algn="l" rtl="0" fontAlgn="base">
        <a:spcBef>
          <a:spcPct val="20000"/>
        </a:spcBef>
        <a:spcAft>
          <a:spcPct val="0"/>
        </a:spcAft>
        <a:buClr>
          <a:srgbClr val="FFFF99"/>
        </a:buClr>
        <a:buSzPct val="125000"/>
        <a:buFont typeface="Wingdings" pitchFamily="2" charset="2"/>
        <a:buChar char="§"/>
        <a:defRPr sz="2400" b="1">
          <a:solidFill>
            <a:schemeClr val="bg1"/>
          </a:solidFill>
          <a:latin typeface="+mn-lt"/>
          <a:ea typeface="ＭＳ Ｐゴシック" pitchFamily="-110" charset="-128"/>
        </a:defRPr>
      </a:lvl2pPr>
      <a:lvl3pPr marL="1143000" indent="-228600" algn="l" rtl="0" fontAlgn="base">
        <a:spcBef>
          <a:spcPct val="20000"/>
        </a:spcBef>
        <a:spcAft>
          <a:spcPct val="0"/>
        </a:spcAft>
        <a:buClr>
          <a:srgbClr val="FFFF99"/>
        </a:buClr>
        <a:buSzPct val="125000"/>
        <a:buFont typeface="Wingdings" pitchFamily="2" charset="2"/>
        <a:buChar char="§"/>
        <a:defRPr sz="2000" b="1">
          <a:solidFill>
            <a:schemeClr val="bg1"/>
          </a:solidFill>
          <a:latin typeface="+mn-lt"/>
          <a:ea typeface="ＭＳ Ｐゴシック" pitchFamily="-110" charset="-128"/>
        </a:defRPr>
      </a:lvl3pPr>
      <a:lvl4pPr marL="1600200" indent="-228600" algn="l" rtl="0" fontAlgn="base">
        <a:spcBef>
          <a:spcPct val="20000"/>
        </a:spcBef>
        <a:spcAft>
          <a:spcPct val="0"/>
        </a:spcAft>
        <a:buClr>
          <a:srgbClr val="FFFF99"/>
        </a:buClr>
        <a:buSzPct val="125000"/>
        <a:buFont typeface="Wingdings" pitchFamily="2" charset="2"/>
        <a:buChar char="§"/>
        <a:defRPr b="1">
          <a:solidFill>
            <a:schemeClr val="bg1"/>
          </a:solidFill>
          <a:latin typeface="+mn-lt"/>
          <a:ea typeface="ＭＳ Ｐゴシック" pitchFamily="-110" charset="-128"/>
        </a:defRPr>
      </a:lvl4pPr>
      <a:lvl5pPr marL="2057400" indent="-228600" algn="l" rtl="0" fontAlgn="base">
        <a:spcBef>
          <a:spcPct val="20000"/>
        </a:spcBef>
        <a:spcAft>
          <a:spcPct val="0"/>
        </a:spcAft>
        <a:buClr>
          <a:srgbClr val="FFFF99"/>
        </a:buClr>
        <a:buSzPct val="125000"/>
        <a:buFont typeface="Wingdings" pitchFamily="2" charset="2"/>
        <a:buChar char="§"/>
        <a:defRPr b="1">
          <a:solidFill>
            <a:schemeClr val="bg1"/>
          </a:solidFill>
          <a:latin typeface="+mn-lt"/>
          <a:ea typeface="ＭＳ Ｐゴシック" pitchFamily="-110" charset="-128"/>
        </a:defRPr>
      </a:lvl5pPr>
      <a:lvl6pPr marL="2514600" indent="-228600" algn="l" rtl="0" eaLnBrk="1" fontAlgn="base" hangingPunct="1">
        <a:spcBef>
          <a:spcPct val="20000"/>
        </a:spcBef>
        <a:spcAft>
          <a:spcPct val="0"/>
        </a:spcAft>
        <a:buClr>
          <a:srgbClr val="FFFF99"/>
        </a:buClr>
        <a:buSzPct val="125000"/>
        <a:buFont typeface="Wingdings" pitchFamily="2" charset="2"/>
        <a:buChar char="§"/>
        <a:defRPr b="1">
          <a:solidFill>
            <a:schemeClr val="bg1"/>
          </a:solidFill>
          <a:latin typeface="+mn-lt"/>
        </a:defRPr>
      </a:lvl6pPr>
      <a:lvl7pPr marL="2971800" indent="-228600" algn="l" rtl="0" eaLnBrk="1" fontAlgn="base" hangingPunct="1">
        <a:spcBef>
          <a:spcPct val="20000"/>
        </a:spcBef>
        <a:spcAft>
          <a:spcPct val="0"/>
        </a:spcAft>
        <a:buClr>
          <a:srgbClr val="FFFF99"/>
        </a:buClr>
        <a:buSzPct val="125000"/>
        <a:buFont typeface="Wingdings" pitchFamily="2" charset="2"/>
        <a:buChar char="§"/>
        <a:defRPr b="1">
          <a:solidFill>
            <a:schemeClr val="bg1"/>
          </a:solidFill>
          <a:latin typeface="+mn-lt"/>
        </a:defRPr>
      </a:lvl7pPr>
      <a:lvl8pPr marL="3429000" indent="-228600" algn="l" rtl="0" eaLnBrk="1" fontAlgn="base" hangingPunct="1">
        <a:spcBef>
          <a:spcPct val="20000"/>
        </a:spcBef>
        <a:spcAft>
          <a:spcPct val="0"/>
        </a:spcAft>
        <a:buClr>
          <a:srgbClr val="FFFF99"/>
        </a:buClr>
        <a:buSzPct val="125000"/>
        <a:buFont typeface="Wingdings" pitchFamily="2" charset="2"/>
        <a:buChar char="§"/>
        <a:defRPr b="1">
          <a:solidFill>
            <a:schemeClr val="bg1"/>
          </a:solidFill>
          <a:latin typeface="+mn-lt"/>
        </a:defRPr>
      </a:lvl8pPr>
      <a:lvl9pPr marL="3886200" indent="-228600" algn="l" rtl="0" eaLnBrk="1" fontAlgn="base" hangingPunct="1">
        <a:spcBef>
          <a:spcPct val="20000"/>
        </a:spcBef>
        <a:spcAft>
          <a:spcPct val="0"/>
        </a:spcAft>
        <a:buClr>
          <a:srgbClr val="FFFF99"/>
        </a:buClr>
        <a:buSzPct val="125000"/>
        <a:buFont typeface="Wingdings" pitchFamily="2" charset="2"/>
        <a:buChar char="§"/>
        <a:defRPr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55C96-75D1-B14D-A909-52CC2E8AA990}" type="datetimeFigureOut">
              <a:rPr lang="en-US" smtClean="0"/>
              <a:t>2/1/12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9DE0D9-A1F9-9045-8EAF-408CD03DB1C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fade thruBlk="1"/>
  </p:transition>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cstate="print">
            <a:alphaModFix amt="50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E3275F-99C8-4652-A160-12DB1F1D009B}" type="datetimeFigureOut">
              <a:rPr lang="en-US" smtClean="0">
                <a:solidFill>
                  <a:prstClr val="black">
                    <a:tint val="75000"/>
                  </a:prstClr>
                </a:solidFill>
              </a:rPr>
              <a:pPr/>
              <a:t>2/1/12</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DF576C-E7C0-4292-AEB7-DA0699178BB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3524044460"/>
      </p:ext>
    </p:extLst>
  </p:cSld>
  <p:clrMap bg1="lt1" tx1="dk1" bg2="lt2" tx2="dk2" accent1="accent1" accent2="accent2" accent3="accent3" accent4="accent4" accent5="accent5" accent6="accent6" hlink="hlink" folHlink="folHlink"/>
  <p:sldLayoutIdLst>
    <p:sldLayoutId id="214748374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solidFill>
                  <a:srgbClr val="FFFFFF"/>
                </a:solidFill>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solidFill>
                  <a:srgbClr val="FFFFFF"/>
                </a:solidFill>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FFFFFF"/>
                </a:solidFill>
              </a:defRPr>
            </a:lvl1pPr>
          </a:lstStyle>
          <a:p>
            <a:pPr fontAlgn="base">
              <a:spcBef>
                <a:spcPct val="0"/>
              </a:spcBef>
              <a:spcAft>
                <a:spcPct val="0"/>
              </a:spcAft>
            </a:pPr>
            <a:fld id="{6A3D791B-22C7-CA47-BEA4-FB8D81443E65}" type="slidenum">
              <a:rPr lang="en-US"/>
              <a:pPr fontAlgn="base">
                <a:spcBef>
                  <a:spcPct val="0"/>
                </a:spcBef>
                <a:spcAft>
                  <a:spcPct val="0"/>
                </a:spcAft>
              </a:pPr>
              <a:t>‹#›</a:t>
            </a:fld>
            <a:endParaRPr lang="en-US"/>
          </a:p>
        </p:txBody>
      </p:sp>
    </p:spTree>
  </p:cSld>
  <p:clrMap bg1="dk2" tx1="lt1" bg2="dk1" tx2="lt2" accent1="accent1" accent2="accent2" accent3="accent3" accent4="accent4" accent5="accent5" accent6="accent6" hlink="hlink" folHlink="folHlink"/>
  <p:sldLayoutIdLst>
    <p:sldLayoutId id="214748374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52.xml"/><Relationship Id="rId2"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1.jpeg"/><Relationship Id="rId5" Type="http://schemas.openxmlformats.org/officeDocument/2006/relationships/image" Target="../media/image12.jpeg"/><Relationship Id="rId1" Type="http://schemas.openxmlformats.org/officeDocument/2006/relationships/slideLayout" Target="../slideLayouts/slideLayout52.xml"/><Relationship Id="rId2"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3.xml"/><Relationship Id="rId3" Type="http://schemas.openxmlformats.org/officeDocument/2006/relationships/image" Target="../media/image13.jpeg"/></Relationships>
</file>

<file path=ppt/slides/_rels/slide13.xml.rels><?xml version="1.0" encoding="UTF-8" standalone="yes"?>
<Relationships xmlns="http://schemas.openxmlformats.org/package/2006/relationships"><Relationship Id="rId11" Type="http://schemas.openxmlformats.org/officeDocument/2006/relationships/diagramQuickStyle" Target="../diagrams/quickStyle1.xml"/><Relationship Id="rId12" Type="http://schemas.openxmlformats.org/officeDocument/2006/relationships/diagramColors" Target="../diagrams/colors1.xml"/><Relationship Id="rId13"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jpeg"/><Relationship Id="rId8" Type="http://schemas.openxmlformats.org/officeDocument/2006/relationships/image" Target="../media/image19.png"/><Relationship Id="rId9" Type="http://schemas.openxmlformats.org/officeDocument/2006/relationships/diagramData" Target="../diagrams/data1.xml"/><Relationship Id="rId10"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emf"/><Relationship Id="rId5" Type="http://schemas.openxmlformats.org/officeDocument/2006/relationships/image" Target="../media/image28.tiff"/><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9.png"/><Relationship Id="rId3" Type="http://schemas.openxmlformats.org/officeDocument/2006/relationships/image" Target="../media/image28.tiff"/></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diagramData" Target="../diagrams/data2.xml"/><Relationship Id="rId5" Type="http://schemas.openxmlformats.org/officeDocument/2006/relationships/diagramLayout" Target="../diagrams/layout2.xml"/><Relationship Id="rId6" Type="http://schemas.openxmlformats.org/officeDocument/2006/relationships/diagramQuickStyle" Target="../diagrams/quickStyle2.xml"/><Relationship Id="rId7" Type="http://schemas.openxmlformats.org/officeDocument/2006/relationships/diagramColors" Target="../diagrams/colors2.xml"/><Relationship Id="rId8" Type="http://schemas.microsoft.com/office/2007/relationships/diagramDrawing" Target="../diagrams/drawing2.xml"/><Relationship Id="rId1" Type="http://schemas.openxmlformats.org/officeDocument/2006/relationships/slideLayout" Target="../slideLayouts/slideLayout24.xml"/><Relationship Id="rId2"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2.png"/><Relationship Id="rId3"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hyperlink" Target="http://www.nature.org/?src=logo" TargetMode="External"/><Relationship Id="rId9" Type="http://schemas.openxmlformats.org/officeDocument/2006/relationships/image" Target="../media/image35.jpeg"/><Relationship Id="rId10" Type="http://schemas.openxmlformats.org/officeDocument/2006/relationships/image" Target="../media/image18.jpeg"/><Relationship Id="rId1" Type="http://schemas.openxmlformats.org/officeDocument/2006/relationships/slideLayout" Target="../slideLayouts/slideLayout26.xml"/><Relationship Id="rId2"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37.xml"/><Relationship Id="rId2"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38.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40.jpeg"/><Relationship Id="rId1" Type="http://schemas.openxmlformats.org/officeDocument/2006/relationships/slideLayout" Target="../slideLayouts/slideLayout37.xml"/><Relationship Id="rId2"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42.png"/><Relationship Id="rId3"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4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45.png"/><Relationship Id="rId3" Type="http://schemas.openxmlformats.org/officeDocument/2006/relationships/image" Target="../media/image4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6.gif"/></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1" Type="http://schemas.openxmlformats.org/officeDocument/2006/relationships/slideLayout" Target="../slideLayouts/slideLayout30.xml"/><Relationship Id="rId2" Type="http://schemas.openxmlformats.org/officeDocument/2006/relationships/notesSlide" Target="../notesSlides/notesSlide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5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676400"/>
            <a:ext cx="8763000" cy="1143000"/>
          </a:xfrm>
        </p:spPr>
        <p:txBody>
          <a:bodyPr/>
          <a:lstStyle/>
          <a:p>
            <a:r>
              <a:rPr lang="en-US" dirty="0" smtClean="0"/>
              <a:t>Wildland Fire Science at</a:t>
            </a:r>
            <a:r>
              <a:rPr lang="en-US" dirty="0" smtClean="0"/>
              <a:t> USGS</a:t>
            </a:r>
            <a:endParaRPr lang="en-US" dirty="0"/>
          </a:p>
        </p:txBody>
      </p:sp>
      <p:sp>
        <p:nvSpPr>
          <p:cNvPr id="3" name="Subtitle 2"/>
          <p:cNvSpPr>
            <a:spLocks noGrp="1"/>
          </p:cNvSpPr>
          <p:nvPr>
            <p:ph type="subTitle" idx="1"/>
          </p:nvPr>
        </p:nvSpPr>
        <p:spPr>
          <a:xfrm>
            <a:off x="381000" y="3124200"/>
            <a:ext cx="6629400" cy="1752600"/>
          </a:xfrm>
        </p:spPr>
        <p:txBody>
          <a:bodyPr>
            <a:normAutofit fontScale="85000" lnSpcReduction="10000"/>
          </a:bodyPr>
          <a:lstStyle/>
          <a:p>
            <a:pPr>
              <a:lnSpc>
                <a:spcPct val="120000"/>
              </a:lnSpc>
              <a:spcBef>
                <a:spcPts val="0"/>
              </a:spcBef>
            </a:pPr>
            <a:r>
              <a:rPr lang="en-US" b="0" i="1" dirty="0" smtClean="0"/>
              <a:t>To develop the best</a:t>
            </a:r>
            <a:r>
              <a:rPr lang="en-US" b="0" i="1" dirty="0" smtClean="0"/>
              <a:t> wildland </a:t>
            </a:r>
            <a:r>
              <a:rPr lang="en-US" b="0" i="1" dirty="0" smtClean="0"/>
              <a:t>fire science, and deliver information about fire-landscape-climate interactions to address national fire management priorities and policy requirements.</a:t>
            </a:r>
            <a:endParaRPr lang="en-US" b="0" dirty="0" smtClean="0"/>
          </a:p>
          <a:p>
            <a:endParaRPr lang="en-US" b="0" i="1" dirty="0"/>
          </a:p>
        </p:txBody>
      </p:sp>
      <p:pic>
        <p:nvPicPr>
          <p:cNvPr id="4" name="Picture 5"/>
          <p:cNvPicPr>
            <a:picLocks noChangeArrowheads="1"/>
          </p:cNvPicPr>
          <p:nvPr/>
        </p:nvPicPr>
        <p:blipFill>
          <a:blip r:embed="rId2"/>
          <a:srcRect/>
          <a:stretch>
            <a:fillRect/>
          </a:stretch>
        </p:blipFill>
        <p:spPr bwMode="auto">
          <a:xfrm>
            <a:off x="7086600" y="3124200"/>
            <a:ext cx="1873250" cy="2897188"/>
          </a:xfrm>
          <a:prstGeom prst="rect">
            <a:avLst/>
          </a:prstGeom>
          <a:noFill/>
          <a:ln w="9525">
            <a:solidFill>
              <a:schemeClr val="tx1"/>
            </a:solidFill>
            <a:miter lim="800000"/>
            <a:headEnd/>
            <a:tailEnd/>
          </a:ln>
          <a:effectLst/>
        </p:spPr>
      </p:pic>
      <p:sp>
        <p:nvSpPr>
          <p:cNvPr id="5" name="Text Box 6"/>
          <p:cNvSpPr txBox="1">
            <a:spLocks noChangeArrowheads="1"/>
          </p:cNvSpPr>
          <p:nvPr/>
        </p:nvSpPr>
        <p:spPr bwMode="auto">
          <a:xfrm>
            <a:off x="7924800" y="6096000"/>
            <a:ext cx="1005403" cy="507831"/>
          </a:xfrm>
          <a:prstGeom prst="rect">
            <a:avLst/>
          </a:prstGeom>
          <a:noFill/>
          <a:ln w="9525">
            <a:noFill/>
            <a:miter lim="800000"/>
            <a:headEnd/>
            <a:tailEnd/>
          </a:ln>
          <a:effectLst/>
        </p:spPr>
        <p:txBody>
          <a:bodyPr wrap="none">
            <a:prstTxWarp prst="textNoShape">
              <a:avLst/>
            </a:prstTxWarp>
            <a:spAutoFit/>
          </a:bodyPr>
          <a:lstStyle/>
          <a:p>
            <a:r>
              <a:rPr lang="en-US" sz="900" dirty="0">
                <a:solidFill>
                  <a:schemeClr val="bg1"/>
                </a:solidFill>
              </a:rPr>
              <a:t>Valley Complex</a:t>
            </a:r>
          </a:p>
          <a:p>
            <a:r>
              <a:rPr lang="en-US" sz="900" dirty="0">
                <a:solidFill>
                  <a:schemeClr val="bg1"/>
                </a:solidFill>
              </a:rPr>
              <a:t>Bitterroot Valley</a:t>
            </a:r>
          </a:p>
          <a:p>
            <a:r>
              <a:rPr lang="en-US" sz="900" dirty="0">
                <a:solidFill>
                  <a:schemeClr val="bg1"/>
                </a:solidFill>
              </a:rPr>
              <a:t>August 2000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rcRect r="77901"/>
          <a:stretch/>
        </p:blipFill>
        <p:spPr>
          <a:xfrm>
            <a:off x="304800" y="6324600"/>
            <a:ext cx="1066800" cy="362056"/>
          </a:xfrm>
          <a:effectLst>
            <a:glow rad="127000">
              <a:schemeClr val="accent1">
                <a:alpha val="46000"/>
              </a:schemeClr>
            </a:glow>
          </a:effectLst>
        </p:spPr>
      </p:pic>
      <p:sp>
        <p:nvSpPr>
          <p:cNvPr id="5" name="Title 3"/>
          <p:cNvSpPr txBox="1">
            <a:spLocks/>
          </p:cNvSpPr>
          <p:nvPr/>
        </p:nvSpPr>
        <p:spPr>
          <a:xfrm>
            <a:off x="0" y="32951"/>
            <a:ext cx="9144000" cy="762000"/>
          </a:xfrm>
          <a:prstGeom prst="rect">
            <a:avLst/>
          </a:prstGeom>
          <a:noFill/>
          <a:effectLst>
            <a:outerShdw blurRad="50800" dist="50800" dir="5400000" algn="ctr" rotWithShape="0">
              <a:schemeClr val="bg1">
                <a:lumMod val="75000"/>
              </a:schemeClr>
            </a:outerShdw>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i="1" dirty="0" smtClean="0">
                <a:solidFill>
                  <a:prstClr val="black"/>
                </a:solidFill>
              </a:rPr>
              <a:t>RMGSC Wildland Fire Support</a:t>
            </a:r>
            <a:endParaRPr lang="en-US" b="1" i="1" dirty="0">
              <a:solidFill>
                <a:prstClr val="black"/>
              </a:solidFill>
            </a:endParaRPr>
          </a:p>
        </p:txBody>
      </p:sp>
      <p:pic>
        <p:nvPicPr>
          <p:cNvPr id="8" name="Picture 2" descr="\\igskbtcnws079\d$\Geomac\demo\GeoMACKML_inciweb.jpg"/>
          <p:cNvPicPr>
            <a:picLocks noChangeAspect="1" noChangeArrowheads="1"/>
          </p:cNvPicPr>
          <p:nvPr/>
        </p:nvPicPr>
        <p:blipFill>
          <a:blip r:embed="rId4" cstate="print"/>
          <a:srcRect/>
          <a:stretch>
            <a:fillRect/>
          </a:stretch>
        </p:blipFill>
        <p:spPr bwMode="auto">
          <a:xfrm>
            <a:off x="1251045" y="768793"/>
            <a:ext cx="6724779" cy="5410200"/>
          </a:xfrm>
          <a:prstGeom prst="rect">
            <a:avLst/>
          </a:prstGeom>
          <a:noFill/>
        </p:spPr>
      </p:pic>
      <p:sp>
        <p:nvSpPr>
          <p:cNvPr id="9" name="Title 1"/>
          <p:cNvSpPr>
            <a:spLocks noGrp="1"/>
          </p:cNvSpPr>
          <p:nvPr>
            <p:ph type="title"/>
          </p:nvPr>
        </p:nvSpPr>
        <p:spPr>
          <a:xfrm>
            <a:off x="685800" y="6253632"/>
            <a:ext cx="8343900" cy="624840"/>
          </a:xfrm>
        </p:spPr>
        <p:txBody>
          <a:bodyPr wrap="square" lIns="91440" tIns="45720" rIns="91440" bIns="45720" numCol="1" anchorCtr="0" compatLnSpc="1">
            <a:prstTxWarp prst="textNoShape">
              <a:avLst/>
            </a:prstTxWarp>
            <a:normAutofit/>
          </a:bodyPr>
          <a:lstStyle/>
          <a:p>
            <a:pPr eaLnBrk="1" hangingPunct="1">
              <a:defRPr/>
            </a:pPr>
            <a:r>
              <a:rPr lang="en-US" sz="2800" dirty="0" smtClean="0">
                <a:effectLst>
                  <a:outerShdw blurRad="38100" dist="38100" dir="2700000" algn="tl">
                    <a:srgbClr val="000000"/>
                  </a:outerShdw>
                </a:effectLst>
              </a:rPr>
              <a:t>GeoMAC KML’s used by InciWeb </a:t>
            </a:r>
          </a:p>
        </p:txBody>
      </p:sp>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6863484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 xmlns:a14="http://schemas.microsoft.com/office/drawing/2010/main" xmlns:p="http://schemas.openxmlformats.org/presentationml/2006/main" xmlns:r="http://schemas.openxmlformats.org/officeDocument/2006/relationships" xmlns:a="http://schemas.openxmlformats.org/drawingml/2006/main" val="0"/>
              </a:ext>
            </a:extLst>
          </a:blip>
          <a:srcRect r="77901"/>
          <a:stretch/>
        </p:blipFill>
        <p:spPr>
          <a:xfrm>
            <a:off x="304800" y="6324600"/>
            <a:ext cx="1066800" cy="362056"/>
          </a:xfrm>
          <a:effectLst>
            <a:glow rad="127000">
              <a:schemeClr val="accent1">
                <a:alpha val="46000"/>
              </a:schemeClr>
            </a:glow>
          </a:effectLst>
        </p:spPr>
      </p:pic>
      <p:sp>
        <p:nvSpPr>
          <p:cNvPr id="5" name="Title 3"/>
          <p:cNvSpPr txBox="1">
            <a:spLocks/>
          </p:cNvSpPr>
          <p:nvPr/>
        </p:nvSpPr>
        <p:spPr>
          <a:xfrm>
            <a:off x="0" y="32951"/>
            <a:ext cx="9144000" cy="762000"/>
          </a:xfrm>
          <a:prstGeom prst="rect">
            <a:avLst/>
          </a:prstGeom>
          <a:noFill/>
          <a:effectLst>
            <a:outerShdw blurRad="50800" dist="50800" dir="5400000" algn="ctr" rotWithShape="0">
              <a:schemeClr val="bg1">
                <a:lumMod val="75000"/>
              </a:schemeClr>
            </a:outerShdw>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i="1" dirty="0" smtClean="0"/>
              <a:t>RMGSC Wildland Fire Support</a:t>
            </a:r>
            <a:endParaRPr lang="en-US" b="1" i="1" dirty="0"/>
          </a:p>
        </p:txBody>
      </p:sp>
      <p:sp>
        <p:nvSpPr>
          <p:cNvPr id="6" name="Rectangle 8"/>
          <p:cNvSpPr>
            <a:spLocks noChangeArrowheads="1"/>
          </p:cNvSpPr>
          <p:nvPr/>
        </p:nvSpPr>
        <p:spPr bwMode="auto">
          <a:xfrm>
            <a:off x="952500" y="990600"/>
            <a:ext cx="7810500" cy="2893100"/>
          </a:xfrm>
          <a:prstGeom prst="rect">
            <a:avLst/>
          </a:prstGeom>
          <a:noFill/>
          <a:ln w="9525">
            <a:noFill/>
            <a:miter lim="800000"/>
            <a:headEnd/>
            <a:tailEnd/>
          </a:ln>
        </p:spPr>
        <p:txBody>
          <a:bodyPr wrap="square" tIns="0" bIns="0">
            <a:spAutoFit/>
          </a:bodyPr>
          <a:lstStyle/>
          <a:p>
            <a:pPr marL="273050" indent="-273050"/>
            <a:r>
              <a:rPr lang="en-US" altLang="ja-JP" sz="2800" b="1" i="1" dirty="0" smtClean="0">
                <a:ea typeface="ＭＳ Ｐゴシック" charset="-128"/>
              </a:rPr>
              <a:t>Other Research Activities:</a:t>
            </a:r>
            <a:endParaRPr lang="en-US" altLang="ja-JP" sz="2800" b="1" i="1" dirty="0">
              <a:ea typeface="ＭＳ Ｐゴシック" charset="-128"/>
            </a:endParaRPr>
          </a:p>
          <a:p>
            <a:pPr marL="730250" lvl="1" indent="-273050">
              <a:buFont typeface="Arial" charset="0"/>
              <a:buChar char="•"/>
            </a:pPr>
            <a:r>
              <a:rPr lang="en-US" altLang="ja-JP" sz="2000" b="1" i="1" dirty="0" smtClean="0">
                <a:ea typeface="ＭＳ Ｐゴシック" charset="-128"/>
              </a:rPr>
              <a:t>Fire Perimeter collection using UAS  in Arizona</a:t>
            </a:r>
            <a:endParaRPr lang="en-US" altLang="ja-JP" sz="2000" b="1" i="1" dirty="0">
              <a:ea typeface="ＭＳ Ｐゴシック" charset="-128"/>
            </a:endParaRPr>
          </a:p>
          <a:p>
            <a:pPr marL="730250" lvl="1" indent="-273050">
              <a:buFont typeface="Arial" charset="0"/>
              <a:buChar char="•"/>
            </a:pPr>
            <a:r>
              <a:rPr lang="en-US" altLang="ja-JP" sz="2000" b="1" i="1" dirty="0" smtClean="0">
                <a:ea typeface="ＭＳ Ｐゴシック" charset="-128"/>
              </a:rPr>
              <a:t>UAS program has demonstrated fire-related </a:t>
            </a:r>
            <a:r>
              <a:rPr lang="en-US" altLang="ja-JP" sz="2000" b="1" i="1" dirty="0" err="1" smtClean="0">
                <a:ea typeface="ＭＳ Ｐゴシック" charset="-128"/>
              </a:rPr>
              <a:t>applicatins</a:t>
            </a:r>
            <a:endParaRPr lang="en-US" altLang="ja-JP" sz="2000" b="1" i="1" dirty="0" smtClean="0">
              <a:ea typeface="ＭＳ Ｐゴシック" charset="-128"/>
            </a:endParaRPr>
          </a:p>
          <a:p>
            <a:pPr marL="730250" lvl="1" indent="-273050">
              <a:buFont typeface="Arial" charset="0"/>
              <a:buChar char="•"/>
            </a:pPr>
            <a:r>
              <a:rPr lang="en-US" altLang="ja-JP" sz="2000" b="1" i="1" dirty="0" smtClean="0">
                <a:ea typeface="ＭＳ Ｐゴシック" charset="-128"/>
              </a:rPr>
              <a:t>Fire Ecology Research</a:t>
            </a:r>
          </a:p>
          <a:p>
            <a:pPr marL="730250" lvl="1" indent="-273050">
              <a:buFont typeface="Arial" charset="0"/>
              <a:buChar char="•"/>
            </a:pPr>
            <a:r>
              <a:rPr lang="en-US" altLang="ja-JP" sz="2000" b="1" i="1" dirty="0" smtClean="0">
                <a:ea typeface="ＭＳ Ｐゴシック" charset="-128"/>
              </a:rPr>
              <a:t>Fire Effects on Land Carbon Sequestration</a:t>
            </a:r>
          </a:p>
          <a:p>
            <a:pPr marL="730250" lvl="1" indent="-273050">
              <a:buFont typeface="Arial" charset="0"/>
              <a:buChar char="•"/>
            </a:pPr>
            <a:r>
              <a:rPr lang="en-US" altLang="ja-JP" sz="2000" b="1" i="1" dirty="0" smtClean="0">
                <a:ea typeface="ＭＳ Ｐゴシック" charset="-128"/>
              </a:rPr>
              <a:t>Supported advanced sensor research of DoD assets for early detection of fire occurrence </a:t>
            </a:r>
            <a:endParaRPr lang="en-US" altLang="ja-JP" sz="2000" b="1" i="1" dirty="0">
              <a:ea typeface="ＭＳ Ｐゴシック" charset="-128"/>
            </a:endParaRPr>
          </a:p>
          <a:p>
            <a:pPr marL="730250" lvl="1" indent="-273050">
              <a:buFont typeface="Arial" charset="0"/>
              <a:buChar char="•"/>
            </a:pPr>
            <a:endParaRPr lang="en-US" altLang="ja-JP" sz="2000" b="1" i="1" dirty="0">
              <a:ea typeface="ＭＳ Ｐゴシック" charset="-128"/>
            </a:endParaRPr>
          </a:p>
          <a:p>
            <a:pPr lvl="1"/>
            <a:endParaRPr lang="en-US" sz="2000" b="1" i="1" dirty="0"/>
          </a:p>
        </p:txBody>
      </p:sp>
      <p:pic>
        <p:nvPicPr>
          <p:cNvPr id="7" name="Picture 3" descr="IMG_0898.JPG"/>
          <p:cNvPicPr>
            <a:picLocks noChangeAspect="1"/>
          </p:cNvPicPr>
          <p:nvPr/>
        </p:nvPicPr>
        <p:blipFill>
          <a:blip r:embed="rId4" cstate="print"/>
          <a:srcRect/>
          <a:stretch>
            <a:fillRect/>
          </a:stretch>
        </p:blipFill>
        <p:spPr bwMode="auto">
          <a:xfrm>
            <a:off x="1447800" y="3352800"/>
            <a:ext cx="3124200" cy="27733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16" descr="2009_11_04_02_11_11_12TUK45775159"/>
          <p:cNvPicPr>
            <a:picLocks noChangeAspect="1" noChangeArrowheads="1"/>
          </p:cNvPicPr>
          <p:nvPr/>
        </p:nvPicPr>
        <p:blipFill>
          <a:blip r:embed="rId5" cstate="print">
            <a:lum bright="6000" contrast="6000"/>
          </a:blip>
          <a:srcRect/>
          <a:stretch>
            <a:fillRect/>
          </a:stretch>
        </p:blipFill>
        <p:spPr bwMode="auto">
          <a:xfrm>
            <a:off x="4724400" y="3429000"/>
            <a:ext cx="3140075" cy="274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xmlns:p="http://schemas.openxmlformats.org/presentationml/2006/main" xmlns:r="http://schemas.openxmlformats.org/officeDocument/2006/relationships" xmlns:a="http://schemas.openxmlformats.org/drawingml/2006/main" val="19961982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2" name="Text Box 5"/>
          <p:cNvSpPr txBox="1">
            <a:spLocks noChangeArrowheads="1"/>
          </p:cNvSpPr>
          <p:nvPr/>
        </p:nvSpPr>
        <p:spPr bwMode="auto">
          <a:xfrm>
            <a:off x="304800" y="6096000"/>
            <a:ext cx="1676400" cy="274638"/>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1200" b="1">
                <a:solidFill>
                  <a:srgbClr val="FFFFFF"/>
                </a:solidFill>
              </a:rPr>
              <a:t>Image: Google Earth</a:t>
            </a:r>
          </a:p>
        </p:txBody>
      </p:sp>
      <p:sp>
        <p:nvSpPr>
          <p:cNvPr id="15364" name="Text Box 7"/>
          <p:cNvSpPr txBox="1">
            <a:spLocks noChangeArrowheads="1"/>
          </p:cNvSpPr>
          <p:nvPr/>
        </p:nvSpPr>
        <p:spPr bwMode="auto">
          <a:xfrm>
            <a:off x="5699125" y="2020888"/>
            <a:ext cx="1620838" cy="4572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2400" b="1">
                <a:solidFill>
                  <a:srgbClr val="FFFFFF"/>
                </a:solidFill>
              </a:rPr>
              <a:t>Wildlands</a:t>
            </a:r>
          </a:p>
        </p:txBody>
      </p:sp>
      <p:sp>
        <p:nvSpPr>
          <p:cNvPr id="15365" name="Text Box 8"/>
          <p:cNvSpPr txBox="1">
            <a:spLocks noChangeArrowheads="1"/>
          </p:cNvSpPr>
          <p:nvPr/>
        </p:nvSpPr>
        <p:spPr bwMode="auto">
          <a:xfrm>
            <a:off x="4038600" y="3429000"/>
            <a:ext cx="776288" cy="4572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2400" b="1">
                <a:solidFill>
                  <a:srgbClr val="FFFFFF"/>
                </a:solidFill>
              </a:rPr>
              <a:t>WUI</a:t>
            </a:r>
          </a:p>
        </p:txBody>
      </p:sp>
      <p:sp>
        <p:nvSpPr>
          <p:cNvPr id="15366" name="Text Box 9"/>
          <p:cNvSpPr txBox="1">
            <a:spLocks noChangeArrowheads="1"/>
          </p:cNvSpPr>
          <p:nvPr/>
        </p:nvSpPr>
        <p:spPr bwMode="auto">
          <a:xfrm>
            <a:off x="1431925" y="5145088"/>
            <a:ext cx="1065213" cy="4572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en-US" sz="2400" b="1">
                <a:solidFill>
                  <a:srgbClr val="FFFFFF"/>
                </a:solidFill>
              </a:rPr>
              <a:t>Urban</a:t>
            </a:r>
          </a:p>
        </p:txBody>
      </p:sp>
      <p:sp>
        <p:nvSpPr>
          <p:cNvPr id="7" name="TextBox 6"/>
          <p:cNvSpPr txBox="1"/>
          <p:nvPr/>
        </p:nvSpPr>
        <p:spPr>
          <a:xfrm>
            <a:off x="1219200" y="457200"/>
            <a:ext cx="6875199" cy="523220"/>
          </a:xfrm>
          <a:prstGeom prst="rect">
            <a:avLst/>
          </a:prstGeom>
          <a:solidFill>
            <a:schemeClr val="accent3">
              <a:alpha val="57000"/>
            </a:schemeClr>
          </a:solidFill>
        </p:spPr>
        <p:txBody>
          <a:bodyPr wrap="none" rtlCol="0">
            <a:spAutoFit/>
          </a:bodyPr>
          <a:lstStyle/>
          <a:p>
            <a:r>
              <a:rPr lang="en-US" sz="2800" b="1" dirty="0" smtClean="0"/>
              <a:t>Science Application for Risk Reduction</a:t>
            </a:r>
            <a:endParaRPr lang="en-US" sz="2800"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304800" y="840005"/>
            <a:ext cx="2622550" cy="338554"/>
          </a:xfrm>
          <a:prstGeom prst="rect">
            <a:avLst/>
          </a:prstGeom>
          <a:noFill/>
          <a:ln w="9525">
            <a:noFill/>
            <a:miter lim="800000"/>
            <a:headEnd/>
            <a:tailEnd/>
          </a:ln>
        </p:spPr>
        <p:txBody>
          <a:bodyPr>
            <a:spAutoFit/>
          </a:bodyPr>
          <a:lstStyle/>
          <a:p>
            <a:pPr algn="ctr">
              <a:spcBef>
                <a:spcPct val="50000"/>
              </a:spcBef>
            </a:pPr>
            <a:r>
              <a:rPr lang="en-US" sz="1600" b="1" dirty="0" smtClean="0">
                <a:solidFill>
                  <a:srgbClr val="000000"/>
                </a:solidFill>
                <a:cs typeface="Arial" pitchFamily="34" charset="0"/>
              </a:rPr>
              <a:t>NOAA Forecast </a:t>
            </a:r>
            <a:r>
              <a:rPr lang="en-US" sz="1600" b="1" dirty="0">
                <a:solidFill>
                  <a:srgbClr val="000000"/>
                </a:solidFill>
                <a:cs typeface="Arial" pitchFamily="34" charset="0"/>
              </a:rPr>
              <a:t>Data</a:t>
            </a:r>
          </a:p>
        </p:txBody>
      </p:sp>
      <p:sp>
        <p:nvSpPr>
          <p:cNvPr id="83971" name="Text Box 14"/>
          <p:cNvSpPr txBox="1">
            <a:spLocks noChangeArrowheads="1"/>
          </p:cNvSpPr>
          <p:nvPr/>
        </p:nvSpPr>
        <p:spPr bwMode="auto">
          <a:xfrm>
            <a:off x="3315093" y="840005"/>
            <a:ext cx="2590800" cy="338554"/>
          </a:xfrm>
          <a:prstGeom prst="rect">
            <a:avLst/>
          </a:prstGeom>
          <a:noFill/>
          <a:ln w="9525">
            <a:noFill/>
            <a:miter lim="800000"/>
            <a:headEnd/>
            <a:tailEnd/>
          </a:ln>
        </p:spPr>
        <p:txBody>
          <a:bodyPr>
            <a:spAutoFit/>
          </a:bodyPr>
          <a:lstStyle/>
          <a:p>
            <a:pPr algn="ctr">
              <a:spcBef>
                <a:spcPct val="50000"/>
              </a:spcBef>
            </a:pPr>
            <a:r>
              <a:rPr lang="en-US" sz="1600" b="1" dirty="0" smtClean="0">
                <a:solidFill>
                  <a:srgbClr val="000000"/>
                </a:solidFill>
                <a:cs typeface="Arial" pitchFamily="34" charset="0"/>
              </a:rPr>
              <a:t>Fuel </a:t>
            </a:r>
            <a:r>
              <a:rPr lang="en-US" sz="1600" b="1" dirty="0">
                <a:solidFill>
                  <a:srgbClr val="000000"/>
                </a:solidFill>
                <a:cs typeface="Arial" pitchFamily="34" charset="0"/>
              </a:rPr>
              <a:t>Moisture</a:t>
            </a:r>
          </a:p>
        </p:txBody>
      </p:sp>
      <p:sp>
        <p:nvSpPr>
          <p:cNvPr id="83972" name="Text Box 15"/>
          <p:cNvSpPr txBox="1">
            <a:spLocks noChangeArrowheads="1"/>
          </p:cNvSpPr>
          <p:nvPr/>
        </p:nvSpPr>
        <p:spPr bwMode="auto">
          <a:xfrm>
            <a:off x="6328528" y="840213"/>
            <a:ext cx="2438400" cy="338138"/>
          </a:xfrm>
          <a:prstGeom prst="rect">
            <a:avLst/>
          </a:prstGeom>
          <a:noFill/>
          <a:ln w="9525">
            <a:noFill/>
            <a:miter lim="800000"/>
            <a:headEnd/>
            <a:tailEnd/>
          </a:ln>
        </p:spPr>
        <p:txBody>
          <a:bodyPr>
            <a:spAutoFit/>
          </a:bodyPr>
          <a:lstStyle/>
          <a:p>
            <a:pPr algn="ctr">
              <a:spcBef>
                <a:spcPct val="50000"/>
              </a:spcBef>
            </a:pPr>
            <a:r>
              <a:rPr lang="en-US" sz="1600" b="1" dirty="0">
                <a:solidFill>
                  <a:srgbClr val="000000"/>
                </a:solidFill>
                <a:cs typeface="Arial" pitchFamily="34" charset="0"/>
              </a:rPr>
              <a:t>Relative Greenness</a:t>
            </a:r>
          </a:p>
        </p:txBody>
      </p:sp>
      <p:cxnSp>
        <p:nvCxnSpPr>
          <p:cNvPr id="64" name="Straight Arrow Connector 63"/>
          <p:cNvCxnSpPr/>
          <p:nvPr/>
        </p:nvCxnSpPr>
        <p:spPr>
          <a:xfrm>
            <a:off x="5877252" y="2168165"/>
            <a:ext cx="358775" cy="1588"/>
          </a:xfrm>
          <a:prstGeom prst="straightConnector1">
            <a:avLst/>
          </a:prstGeom>
          <a:ln>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sp>
        <p:nvSpPr>
          <p:cNvPr id="83986" name="TextBox 67"/>
          <p:cNvSpPr txBox="1">
            <a:spLocks noChangeArrowheads="1"/>
          </p:cNvSpPr>
          <p:nvPr/>
        </p:nvSpPr>
        <p:spPr bwMode="auto">
          <a:xfrm>
            <a:off x="1148026" y="228600"/>
            <a:ext cx="6847948" cy="584776"/>
          </a:xfrm>
          <a:prstGeom prst="rect">
            <a:avLst/>
          </a:prstGeom>
          <a:noFill/>
          <a:ln w="9525">
            <a:noFill/>
            <a:miter lim="800000"/>
            <a:headEnd/>
            <a:tailEnd/>
          </a:ln>
        </p:spPr>
        <p:txBody>
          <a:bodyPr wrap="none">
            <a:spAutoFit/>
          </a:bodyPr>
          <a:lstStyle/>
          <a:p>
            <a:r>
              <a:rPr lang="en-US" sz="3200" b="1" dirty="0">
                <a:cs typeface="Arial" pitchFamily="34" charset="0"/>
              </a:rPr>
              <a:t>Wildland </a:t>
            </a:r>
            <a:r>
              <a:rPr lang="en-US" sz="3200" b="1" dirty="0" smtClean="0">
                <a:cs typeface="Arial" pitchFamily="34" charset="0"/>
              </a:rPr>
              <a:t>Fire Assessment System</a:t>
            </a:r>
            <a:endParaRPr lang="en-US" sz="3200" b="1" dirty="0">
              <a:cs typeface="Arial" pitchFamily="34" charset="0"/>
            </a:endParaRPr>
          </a:p>
        </p:txBody>
      </p:sp>
      <p:pic>
        <p:nvPicPr>
          <p:cNvPr id="21" name="Picture 20" descr="rh_f.png"/>
          <p:cNvPicPr>
            <a:picLocks noChangeAspect="1"/>
          </p:cNvPicPr>
          <p:nvPr/>
        </p:nvPicPr>
        <p:blipFill>
          <a:blip r:embed="rId3" cstate="print"/>
          <a:stretch>
            <a:fillRect/>
          </a:stretch>
        </p:blipFill>
        <p:spPr>
          <a:xfrm>
            <a:off x="304800" y="1234998"/>
            <a:ext cx="2624579" cy="1954747"/>
          </a:xfrm>
          <a:prstGeom prst="rect">
            <a:avLst/>
          </a:prstGeom>
        </p:spPr>
      </p:pic>
      <p:pic>
        <p:nvPicPr>
          <p:cNvPr id="23" name="Picture 22" descr="fm_1000.png"/>
          <p:cNvPicPr>
            <a:picLocks noChangeAspect="1"/>
          </p:cNvPicPr>
          <p:nvPr/>
        </p:nvPicPr>
        <p:blipFill>
          <a:blip r:embed="rId4" cstate="print"/>
          <a:stretch>
            <a:fillRect/>
          </a:stretch>
        </p:blipFill>
        <p:spPr>
          <a:xfrm>
            <a:off x="3276600" y="1219200"/>
            <a:ext cx="2667000" cy="1986342"/>
          </a:xfrm>
          <a:prstGeom prst="rect">
            <a:avLst/>
          </a:prstGeom>
        </p:spPr>
      </p:pic>
      <p:pic>
        <p:nvPicPr>
          <p:cNvPr id="24" name="Picture 23" descr="rg1panel.png"/>
          <p:cNvPicPr>
            <a:picLocks noChangeAspect="1"/>
          </p:cNvPicPr>
          <p:nvPr/>
        </p:nvPicPr>
        <p:blipFill>
          <a:blip r:embed="rId5" cstate="print"/>
          <a:stretch>
            <a:fillRect/>
          </a:stretch>
        </p:blipFill>
        <p:spPr>
          <a:xfrm>
            <a:off x="6248400" y="1219200"/>
            <a:ext cx="2667000" cy="1986343"/>
          </a:xfrm>
          <a:prstGeom prst="rect">
            <a:avLst/>
          </a:prstGeom>
        </p:spPr>
      </p:pic>
      <p:cxnSp>
        <p:nvCxnSpPr>
          <p:cNvPr id="25" name="Straight Arrow Connector 24"/>
          <p:cNvCxnSpPr/>
          <p:nvPr/>
        </p:nvCxnSpPr>
        <p:spPr>
          <a:xfrm>
            <a:off x="2910951" y="2168165"/>
            <a:ext cx="358775" cy="1588"/>
          </a:xfrm>
          <a:prstGeom prst="straightConnector1">
            <a:avLst/>
          </a:prstGeom>
          <a:ln>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pic>
        <p:nvPicPr>
          <p:cNvPr id="2050" name="Picture 2" descr="http://ivm.cr.usgs.gov/viewer/staticmaps/GREENNESS_FPI_FP_1.png"/>
          <p:cNvPicPr>
            <a:picLocks noChangeAspect="1" noChangeArrowheads="1"/>
          </p:cNvPicPr>
          <p:nvPr/>
        </p:nvPicPr>
        <p:blipFill>
          <a:blip r:embed="rId6" cstate="print"/>
          <a:srcRect/>
          <a:stretch>
            <a:fillRect/>
          </a:stretch>
        </p:blipFill>
        <p:spPr bwMode="auto">
          <a:xfrm>
            <a:off x="304800" y="3657600"/>
            <a:ext cx="3568700" cy="2755036"/>
          </a:xfrm>
          <a:prstGeom prst="rect">
            <a:avLst/>
          </a:prstGeom>
          <a:noFill/>
        </p:spPr>
      </p:pic>
      <p:sp>
        <p:nvSpPr>
          <p:cNvPr id="35" name="Rectangle 34"/>
          <p:cNvSpPr/>
          <p:nvPr/>
        </p:nvSpPr>
        <p:spPr>
          <a:xfrm>
            <a:off x="4343400" y="3739718"/>
            <a:ext cx="4495800" cy="2590800"/>
          </a:xfrm>
          <a:prstGeom prst="rect">
            <a:avLst/>
          </a:prstGeom>
        </p:spPr>
        <p:txBody>
          <a:bodyPr wrap="square">
            <a:normAutofit/>
          </a:bodyPr>
          <a:lstStyle/>
          <a:p>
            <a:r>
              <a:rPr lang="en-US" sz="2400" b="1" dirty="0" smtClean="0"/>
              <a:t>National Maps of:</a:t>
            </a:r>
          </a:p>
          <a:p>
            <a:pPr marL="227013" indent="-227013">
              <a:spcBef>
                <a:spcPts val="600"/>
              </a:spcBef>
              <a:spcAft>
                <a:spcPts val="600"/>
              </a:spcAft>
              <a:buFont typeface="Arial" pitchFamily="34" charset="0"/>
              <a:buChar char="•"/>
            </a:pPr>
            <a:r>
              <a:rPr lang="en-US" sz="1600" dirty="0" smtClean="0"/>
              <a:t>Probability that a fire will get large</a:t>
            </a:r>
          </a:p>
          <a:p>
            <a:pPr marL="227013" indent="-227013">
              <a:spcBef>
                <a:spcPts val="600"/>
              </a:spcBef>
              <a:spcAft>
                <a:spcPts val="600"/>
              </a:spcAft>
              <a:buFont typeface="Arial" pitchFamily="34" charset="0"/>
              <a:buChar char="•"/>
            </a:pPr>
            <a:r>
              <a:rPr lang="en-US" sz="1600" dirty="0" smtClean="0"/>
              <a:t>Number of large fires (10</a:t>
            </a:r>
            <a:r>
              <a:rPr lang="en-US" sz="1600" baseline="30000" dirty="0" smtClean="0"/>
              <a:t>6 </a:t>
            </a:r>
            <a:r>
              <a:rPr lang="en-US" sz="1600" dirty="0" smtClean="0"/>
              <a:t>km</a:t>
            </a:r>
            <a:r>
              <a:rPr lang="en-US" sz="1600" baseline="30000" dirty="0" smtClean="0"/>
              <a:t>-2</a:t>
            </a:r>
            <a:r>
              <a:rPr lang="en-US" sz="1600" dirty="0" smtClean="0"/>
              <a:t> wk</a:t>
            </a:r>
            <a:r>
              <a:rPr lang="en-US" sz="1600" baseline="30000" dirty="0" smtClean="0"/>
              <a:t>-1</a:t>
            </a:r>
            <a:r>
              <a:rPr lang="en-US" sz="1600" dirty="0" smtClean="0"/>
              <a:t>)</a:t>
            </a:r>
            <a:endParaRPr lang="en-US" sz="1600" baseline="30000" dirty="0" smtClean="0"/>
          </a:p>
          <a:p>
            <a:pPr marL="227013" indent="-227013">
              <a:spcBef>
                <a:spcPts val="600"/>
              </a:spcBef>
              <a:spcAft>
                <a:spcPts val="600"/>
              </a:spcAft>
              <a:buFont typeface="Arial" pitchFamily="34" charset="0"/>
              <a:buChar char="•"/>
            </a:pPr>
            <a:r>
              <a:rPr lang="en-US" sz="1600" dirty="0" smtClean="0"/>
              <a:t>Expected # fires (10</a:t>
            </a:r>
            <a:r>
              <a:rPr lang="en-US" sz="1600" baseline="30000" dirty="0" smtClean="0"/>
              <a:t>5</a:t>
            </a:r>
            <a:r>
              <a:rPr lang="en-US" sz="1600" dirty="0" smtClean="0"/>
              <a:t> km</a:t>
            </a:r>
            <a:r>
              <a:rPr lang="en-US" sz="1600" baseline="30000" dirty="0" smtClean="0"/>
              <a:t>-2</a:t>
            </a:r>
            <a:r>
              <a:rPr lang="en-US" sz="1600" dirty="0" smtClean="0"/>
              <a:t> wk</a:t>
            </a:r>
            <a:r>
              <a:rPr lang="en-US" sz="1600" baseline="30000" dirty="0" smtClean="0"/>
              <a:t>-1</a:t>
            </a:r>
            <a:r>
              <a:rPr lang="en-US" sz="1600" dirty="0" smtClean="0"/>
              <a:t>)</a:t>
            </a:r>
            <a:endParaRPr lang="en-US" sz="1600" baseline="30000" dirty="0" smtClean="0"/>
          </a:p>
          <a:p>
            <a:pPr marL="227013" indent="-227013">
              <a:spcBef>
                <a:spcPts val="600"/>
              </a:spcBef>
              <a:spcAft>
                <a:spcPts val="600"/>
              </a:spcAft>
              <a:buFont typeface="Arial" pitchFamily="34" charset="0"/>
              <a:buChar char="•"/>
            </a:pPr>
            <a:r>
              <a:rPr lang="en-US" sz="1600" dirty="0" smtClean="0"/>
              <a:t>Expected # extreme fires (10</a:t>
            </a:r>
            <a:r>
              <a:rPr lang="en-US" sz="1600" baseline="30000" dirty="0" smtClean="0"/>
              <a:t>6</a:t>
            </a:r>
            <a:r>
              <a:rPr lang="en-US" sz="1600" dirty="0" smtClean="0"/>
              <a:t> km</a:t>
            </a:r>
            <a:r>
              <a:rPr lang="en-US" sz="1600" baseline="30000" dirty="0" smtClean="0"/>
              <a:t>-2</a:t>
            </a:r>
            <a:r>
              <a:rPr lang="en-US" sz="1600" dirty="0" smtClean="0"/>
              <a:t> wk</a:t>
            </a:r>
            <a:r>
              <a:rPr lang="en-US" sz="1600" baseline="30000" dirty="0" smtClean="0"/>
              <a:t>-1</a:t>
            </a:r>
            <a:r>
              <a:rPr lang="en-US" sz="1600" dirty="0" smtClean="0"/>
              <a:t>).</a:t>
            </a:r>
          </a:p>
        </p:txBody>
      </p:sp>
      <p:cxnSp>
        <p:nvCxnSpPr>
          <p:cNvPr id="40" name="Elbow Connector 39"/>
          <p:cNvCxnSpPr>
            <a:stCxn id="24" idx="2"/>
            <a:endCxn id="2050" idx="0"/>
          </p:cNvCxnSpPr>
          <p:nvPr/>
        </p:nvCxnSpPr>
        <p:spPr bwMode="auto">
          <a:xfrm rot="5400000">
            <a:off x="4609497" y="685196"/>
            <a:ext cx="452057" cy="5492750"/>
          </a:xfrm>
          <a:prstGeom prst="bentConnector3">
            <a:avLst>
              <a:gd name="adj1" fmla="val 50000"/>
            </a:avLst>
          </a:prstGeom>
          <a:solidFill>
            <a:schemeClr val="accent1"/>
          </a:solidFill>
          <a:ln w="12700" cap="flat" cmpd="sng" algn="ctr">
            <a:solidFill>
              <a:schemeClr val="tx1"/>
            </a:solidFill>
            <a:prstDash val="solid"/>
            <a:round/>
            <a:headEnd type="none" w="med" len="med"/>
            <a:tailEnd type="arrow"/>
          </a:ln>
          <a:effectLst/>
        </p:spPr>
      </p:cxnSp>
      <p:cxnSp>
        <p:nvCxnSpPr>
          <p:cNvPr id="42" name="Straight Arrow Connector 41"/>
          <p:cNvCxnSpPr>
            <a:stCxn id="2050" idx="3"/>
            <a:endCxn id="35" idx="1"/>
          </p:cNvCxnSpPr>
          <p:nvPr/>
        </p:nvCxnSpPr>
        <p:spPr bwMode="auto">
          <a:xfrm>
            <a:off x="3873500" y="5035118"/>
            <a:ext cx="469900" cy="1588"/>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pic>
        <p:nvPicPr>
          <p:cNvPr id="72" name="Picture 1036" descr="USFS Logo"/>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8208751" y="5944559"/>
            <a:ext cx="695691" cy="738125"/>
          </a:xfrm>
          <a:prstGeom prst="rect">
            <a:avLst/>
          </a:prstGeom>
          <a:noFill/>
          <a:ln w="9525">
            <a:noFill/>
            <a:miter lim="800000"/>
            <a:headEnd/>
            <a:tailEnd/>
          </a:ln>
        </p:spPr>
      </p:pic>
      <p:grpSp>
        <p:nvGrpSpPr>
          <p:cNvPr id="73" name="Group 1037"/>
          <p:cNvGrpSpPr>
            <a:grpSpLocks noChangeAspect="1"/>
          </p:cNvGrpSpPr>
          <p:nvPr/>
        </p:nvGrpSpPr>
        <p:grpSpPr bwMode="auto">
          <a:xfrm>
            <a:off x="7239000" y="5943600"/>
            <a:ext cx="737854" cy="740042"/>
            <a:chOff x="3696" y="1236"/>
            <a:chExt cx="1255" cy="1257"/>
          </a:xfrm>
        </p:grpSpPr>
        <p:sp>
          <p:nvSpPr>
            <p:cNvPr id="74" name="Oval 1038"/>
            <p:cNvSpPr>
              <a:spLocks noChangeAspect="1" noChangeArrowheads="1"/>
            </p:cNvSpPr>
            <p:nvPr/>
          </p:nvSpPr>
          <p:spPr bwMode="auto">
            <a:xfrm>
              <a:off x="3696" y="1236"/>
              <a:ext cx="1255" cy="1257"/>
            </a:xfrm>
            <a:prstGeom prst="ellipse">
              <a:avLst/>
            </a:prstGeom>
            <a:solidFill>
              <a:schemeClr val="bg1"/>
            </a:solidFill>
            <a:ln w="28575">
              <a:solidFill>
                <a:schemeClr val="tx1"/>
              </a:solidFill>
              <a:round/>
              <a:headEnd/>
              <a:tailEnd/>
            </a:ln>
            <a:effectLst/>
          </p:spPr>
          <p:txBody>
            <a:bodyPr wrap="none" anchor="ctr">
              <a:prstTxWarp prst="textNoShape">
                <a:avLst/>
              </a:prstTxWarp>
            </a:bodyPr>
            <a:lstStyle/>
            <a:p>
              <a:pPr defTabSz="914400" fontAlgn="base">
                <a:spcBef>
                  <a:spcPct val="0"/>
                </a:spcBef>
                <a:spcAft>
                  <a:spcPct val="0"/>
                </a:spcAft>
              </a:pPr>
              <a:endParaRPr lang="en-US">
                <a:solidFill>
                  <a:srgbClr val="000000"/>
                </a:solidFill>
                <a:latin typeface="Arial" charset="0"/>
              </a:endParaRPr>
            </a:p>
          </p:txBody>
        </p:sp>
        <p:pic>
          <p:nvPicPr>
            <p:cNvPr id="75" name="Picture 1039" descr="doi_cmyk"/>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3709" y="1248"/>
              <a:ext cx="1235" cy="1235"/>
            </a:xfrm>
            <a:prstGeom prst="rect">
              <a:avLst/>
            </a:prstGeom>
            <a:noFill/>
          </p:spPr>
        </p:pic>
      </p:grpSp>
      <p:graphicFrame>
        <p:nvGraphicFramePr>
          <p:cNvPr id="81" name="Diagram 80"/>
          <p:cNvGraphicFramePr/>
          <p:nvPr/>
        </p:nvGraphicFramePr>
        <p:xfrm>
          <a:off x="4343400" y="5943600"/>
          <a:ext cx="2236574" cy="369332"/>
        </p:xfrm>
        <a:graphic>
          <a:graphicData uri="http://schemas.openxmlformats.org/drawingml/2006/diagram">
            <a:relIds xmlns:dgm="http://schemas.openxmlformats.org/drawingml/2006/diagram" xmlns:r="http://schemas.openxmlformats.org/officeDocument/2006/relationships" r:dm="rId9" r:lo="rId10" r:qs="rId11" r:cs="rId12"/>
          </a:graphicData>
        </a:graphic>
      </p:graphicFrame>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1"/>
        </a:solidFill>
        <a:effectLst/>
      </p:bgPr>
    </p:bg>
    <p:spTree>
      <p:nvGrpSpPr>
        <p:cNvPr id="1" name=""/>
        <p:cNvGrpSpPr/>
        <p:nvPr/>
      </p:nvGrpSpPr>
      <p:grpSpPr>
        <a:xfrm>
          <a:off x="0" y="0"/>
          <a:ext cx="0" cy="0"/>
          <a:chOff x="0" y="0"/>
          <a:chExt cx="0" cy="0"/>
        </a:xfrm>
      </p:grpSpPr>
      <p:sp>
        <p:nvSpPr>
          <p:cNvPr id="87046" name="Rectangle 14"/>
          <p:cNvSpPr>
            <a:spLocks noGrp="1" noChangeArrowheads="1"/>
          </p:cNvSpPr>
          <p:nvPr>
            <p:ph type="title"/>
          </p:nvPr>
        </p:nvSpPr>
        <p:spPr>
          <a:xfrm>
            <a:off x="304800" y="304800"/>
            <a:ext cx="8382000" cy="579438"/>
          </a:xfrm>
        </p:spPr>
        <p:txBody>
          <a:bodyPr/>
          <a:lstStyle/>
          <a:p>
            <a:pPr algn="ctr"/>
            <a:r>
              <a:rPr lang="en-US" sz="3200" b="1" dirty="0" smtClean="0">
                <a:solidFill>
                  <a:schemeClr val="tx1"/>
                </a:solidFill>
              </a:rPr>
              <a:t>Burn Severity Assessment </a:t>
            </a:r>
            <a:r>
              <a:rPr lang="en-US" sz="1800" b="1" dirty="0" smtClean="0">
                <a:solidFill>
                  <a:schemeClr val="tx1"/>
                </a:solidFill>
              </a:rPr>
              <a:t/>
            </a:r>
            <a:br>
              <a:rPr lang="en-US" sz="1800" b="1" dirty="0" smtClean="0">
                <a:solidFill>
                  <a:schemeClr val="tx1"/>
                </a:solidFill>
              </a:rPr>
            </a:br>
            <a:r>
              <a:rPr lang="en-US" sz="1800" dirty="0" smtClean="0">
                <a:solidFill>
                  <a:schemeClr val="tx1"/>
                </a:solidFill>
              </a:rPr>
              <a:t>Burned </a:t>
            </a:r>
            <a:r>
              <a:rPr lang="en-US" sz="1800" dirty="0">
                <a:solidFill>
                  <a:schemeClr val="tx1"/>
                </a:solidFill>
              </a:rPr>
              <a:t>Area Reflectance Classification (BARC)</a:t>
            </a:r>
            <a:r>
              <a:rPr lang="en-US" sz="1800" dirty="0">
                <a:solidFill>
                  <a:schemeClr val="tx1"/>
                </a:solidFill>
                <a:effectLst>
                  <a:outerShdw blurRad="38100" dist="38100" dir="2700000" algn="tl">
                    <a:srgbClr val="C0C0C0"/>
                  </a:outerShdw>
                </a:effectLst>
              </a:rPr>
              <a:t/>
            </a:r>
            <a:br>
              <a:rPr lang="en-US" sz="1800" dirty="0">
                <a:solidFill>
                  <a:schemeClr val="tx1"/>
                </a:solidFill>
                <a:effectLst>
                  <a:outerShdw blurRad="38100" dist="38100" dir="2700000" algn="tl">
                    <a:srgbClr val="C0C0C0"/>
                  </a:outerShdw>
                </a:effectLst>
              </a:rPr>
            </a:br>
            <a:endParaRPr lang="en-US" sz="1800" b="1" dirty="0" smtClean="0">
              <a:solidFill>
                <a:schemeClr val="tx1"/>
              </a:solidFill>
            </a:endParaRPr>
          </a:p>
        </p:txBody>
      </p:sp>
      <p:grpSp>
        <p:nvGrpSpPr>
          <p:cNvPr id="2" name="Group 2"/>
          <p:cNvGrpSpPr>
            <a:grpSpLocks/>
          </p:cNvGrpSpPr>
          <p:nvPr/>
        </p:nvGrpSpPr>
        <p:grpSpPr bwMode="auto">
          <a:xfrm>
            <a:off x="1082675" y="992188"/>
            <a:ext cx="7285038" cy="5727700"/>
            <a:chOff x="682" y="625"/>
            <a:chExt cx="4589" cy="3608"/>
          </a:xfrm>
        </p:grpSpPr>
        <p:pic>
          <p:nvPicPr>
            <p:cNvPr id="87054" name="Picture 3" descr="2005_school_prefire"/>
            <p:cNvPicPr>
              <a:picLocks noChangeAspect="1" noChangeArrowheads="1"/>
            </p:cNvPicPr>
            <p:nvPr/>
          </p:nvPicPr>
          <p:blipFill>
            <a:blip r:embed="rId3" cstate="print"/>
            <a:srcRect/>
            <a:stretch>
              <a:fillRect/>
            </a:stretch>
          </p:blipFill>
          <p:spPr bwMode="auto">
            <a:xfrm>
              <a:off x="682" y="625"/>
              <a:ext cx="4589" cy="3608"/>
            </a:xfrm>
            <a:prstGeom prst="rect">
              <a:avLst/>
            </a:prstGeom>
            <a:noFill/>
            <a:ln w="9525">
              <a:noFill/>
              <a:miter lim="800000"/>
              <a:headEnd/>
              <a:tailEnd/>
            </a:ln>
          </p:spPr>
        </p:pic>
        <p:sp>
          <p:nvSpPr>
            <p:cNvPr id="11268" name="Text Box 4"/>
            <p:cNvSpPr txBox="1">
              <a:spLocks noChangeArrowheads="1"/>
            </p:cNvSpPr>
            <p:nvPr/>
          </p:nvSpPr>
          <p:spPr bwMode="auto">
            <a:xfrm>
              <a:off x="682" y="630"/>
              <a:ext cx="682" cy="288"/>
            </a:xfrm>
            <a:prstGeom prst="rect">
              <a:avLst/>
            </a:prstGeom>
            <a:noFill/>
            <a:ln w="9525">
              <a:noFill/>
              <a:miter lim="800000"/>
              <a:headEnd/>
              <a:tailEnd/>
            </a:ln>
            <a:effectLst/>
          </p:spPr>
          <p:txBody>
            <a:bodyPr wrap="none">
              <a:spAutoFit/>
            </a:bodyPr>
            <a:lstStyle/>
            <a:p>
              <a:pPr>
                <a:defRPr/>
              </a:pPr>
              <a:r>
                <a:rPr lang="en-US" sz="2400">
                  <a:solidFill>
                    <a:srgbClr val="808080"/>
                  </a:solidFill>
                  <a:effectLst>
                    <a:outerShdw blurRad="38100" dist="38100" dir="2700000" algn="tl">
                      <a:srgbClr val="C0C0C0"/>
                    </a:outerShdw>
                  </a:effectLst>
                  <a:latin typeface="+mn-lt"/>
                </a:rPr>
                <a:t>Prefire</a:t>
              </a:r>
            </a:p>
          </p:txBody>
        </p:sp>
      </p:grpSp>
      <p:grpSp>
        <p:nvGrpSpPr>
          <p:cNvPr id="3" name="Group 5"/>
          <p:cNvGrpSpPr>
            <a:grpSpLocks/>
          </p:cNvGrpSpPr>
          <p:nvPr/>
        </p:nvGrpSpPr>
        <p:grpSpPr bwMode="auto">
          <a:xfrm>
            <a:off x="1077913" y="995363"/>
            <a:ext cx="7304087" cy="5743575"/>
            <a:chOff x="679" y="627"/>
            <a:chExt cx="4601" cy="3618"/>
          </a:xfrm>
        </p:grpSpPr>
        <p:pic>
          <p:nvPicPr>
            <p:cNvPr id="87052" name="Picture 6" descr="2005_school_postfire_smoky"/>
            <p:cNvPicPr>
              <a:picLocks noChangeAspect="1" noChangeArrowheads="1"/>
            </p:cNvPicPr>
            <p:nvPr/>
          </p:nvPicPr>
          <p:blipFill>
            <a:blip r:embed="rId4" cstate="print"/>
            <a:srcRect/>
            <a:stretch>
              <a:fillRect/>
            </a:stretch>
          </p:blipFill>
          <p:spPr bwMode="auto">
            <a:xfrm>
              <a:off x="679" y="627"/>
              <a:ext cx="4601" cy="3618"/>
            </a:xfrm>
            <a:prstGeom prst="rect">
              <a:avLst/>
            </a:prstGeom>
            <a:noFill/>
            <a:ln w="9525">
              <a:noFill/>
              <a:miter lim="800000"/>
              <a:headEnd/>
              <a:tailEnd/>
            </a:ln>
          </p:spPr>
        </p:pic>
        <p:sp>
          <p:nvSpPr>
            <p:cNvPr id="11271" name="Text Box 7"/>
            <p:cNvSpPr txBox="1">
              <a:spLocks noChangeArrowheads="1"/>
            </p:cNvSpPr>
            <p:nvPr/>
          </p:nvSpPr>
          <p:spPr bwMode="auto">
            <a:xfrm>
              <a:off x="682" y="630"/>
              <a:ext cx="767" cy="288"/>
            </a:xfrm>
            <a:prstGeom prst="rect">
              <a:avLst/>
            </a:prstGeom>
            <a:noFill/>
            <a:ln w="9525">
              <a:noFill/>
              <a:miter lim="800000"/>
              <a:headEnd/>
              <a:tailEnd/>
            </a:ln>
            <a:effectLst/>
          </p:spPr>
          <p:txBody>
            <a:bodyPr wrap="none">
              <a:spAutoFit/>
            </a:bodyPr>
            <a:lstStyle/>
            <a:p>
              <a:pPr>
                <a:defRPr/>
              </a:pPr>
              <a:r>
                <a:rPr lang="en-US" sz="2400">
                  <a:solidFill>
                    <a:srgbClr val="808080"/>
                  </a:solidFill>
                  <a:effectLst>
                    <a:outerShdw blurRad="38100" dist="38100" dir="2700000" algn="tl">
                      <a:srgbClr val="C0C0C0"/>
                    </a:outerShdw>
                  </a:effectLst>
                  <a:latin typeface="+mn-lt"/>
                </a:rPr>
                <a:t>Postfire</a:t>
              </a:r>
            </a:p>
          </p:txBody>
        </p:sp>
      </p:grpSp>
      <p:grpSp>
        <p:nvGrpSpPr>
          <p:cNvPr id="4" name="Group 8"/>
          <p:cNvGrpSpPr>
            <a:grpSpLocks/>
          </p:cNvGrpSpPr>
          <p:nvPr/>
        </p:nvGrpSpPr>
        <p:grpSpPr bwMode="auto">
          <a:xfrm>
            <a:off x="1077913" y="995363"/>
            <a:ext cx="7304087" cy="5743575"/>
            <a:chOff x="679" y="627"/>
            <a:chExt cx="4601" cy="3618"/>
          </a:xfrm>
        </p:grpSpPr>
        <p:pic>
          <p:nvPicPr>
            <p:cNvPr id="87050" name="Picture 9" descr="2005_school_postfire"/>
            <p:cNvPicPr>
              <a:picLocks noChangeAspect="1" noChangeArrowheads="1"/>
            </p:cNvPicPr>
            <p:nvPr/>
          </p:nvPicPr>
          <p:blipFill>
            <a:blip r:embed="rId5" cstate="print"/>
            <a:srcRect/>
            <a:stretch>
              <a:fillRect/>
            </a:stretch>
          </p:blipFill>
          <p:spPr bwMode="auto">
            <a:xfrm>
              <a:off x="679" y="627"/>
              <a:ext cx="4601" cy="3618"/>
            </a:xfrm>
            <a:prstGeom prst="rect">
              <a:avLst/>
            </a:prstGeom>
            <a:noFill/>
            <a:ln w="9525">
              <a:noFill/>
              <a:miter lim="800000"/>
              <a:headEnd/>
              <a:tailEnd/>
            </a:ln>
          </p:spPr>
        </p:pic>
        <p:sp>
          <p:nvSpPr>
            <p:cNvPr id="11274" name="Text Box 10"/>
            <p:cNvSpPr txBox="1">
              <a:spLocks noChangeArrowheads="1"/>
            </p:cNvSpPr>
            <p:nvPr/>
          </p:nvSpPr>
          <p:spPr bwMode="auto">
            <a:xfrm>
              <a:off x="682" y="630"/>
              <a:ext cx="767" cy="288"/>
            </a:xfrm>
            <a:prstGeom prst="rect">
              <a:avLst/>
            </a:prstGeom>
            <a:noFill/>
            <a:ln w="9525">
              <a:noFill/>
              <a:miter lim="800000"/>
              <a:headEnd/>
              <a:tailEnd/>
            </a:ln>
            <a:effectLst/>
          </p:spPr>
          <p:txBody>
            <a:bodyPr wrap="none">
              <a:spAutoFit/>
            </a:bodyPr>
            <a:lstStyle/>
            <a:p>
              <a:pPr>
                <a:defRPr/>
              </a:pPr>
              <a:r>
                <a:rPr lang="en-US" sz="2400">
                  <a:solidFill>
                    <a:srgbClr val="808080"/>
                  </a:solidFill>
                  <a:effectLst>
                    <a:outerShdw blurRad="38100" dist="38100" dir="2700000" algn="tl">
                      <a:srgbClr val="C0C0C0"/>
                    </a:outerShdw>
                  </a:effectLst>
                  <a:latin typeface="+mn-lt"/>
                </a:rPr>
                <a:t>Postfire</a:t>
              </a:r>
            </a:p>
          </p:txBody>
        </p:sp>
      </p:grpSp>
      <p:grpSp>
        <p:nvGrpSpPr>
          <p:cNvPr id="5" name="Group 11"/>
          <p:cNvGrpSpPr>
            <a:grpSpLocks/>
          </p:cNvGrpSpPr>
          <p:nvPr/>
        </p:nvGrpSpPr>
        <p:grpSpPr bwMode="auto">
          <a:xfrm>
            <a:off x="1077913" y="995363"/>
            <a:ext cx="7304087" cy="5743575"/>
            <a:chOff x="679" y="627"/>
            <a:chExt cx="4601" cy="3618"/>
          </a:xfrm>
        </p:grpSpPr>
        <p:pic>
          <p:nvPicPr>
            <p:cNvPr id="87048" name="Picture 12" descr="2005_school_barc"/>
            <p:cNvPicPr>
              <a:picLocks noChangeAspect="1" noChangeArrowheads="1"/>
            </p:cNvPicPr>
            <p:nvPr/>
          </p:nvPicPr>
          <p:blipFill>
            <a:blip r:embed="rId6" cstate="print"/>
            <a:srcRect/>
            <a:stretch>
              <a:fillRect/>
            </a:stretch>
          </p:blipFill>
          <p:spPr bwMode="auto">
            <a:xfrm>
              <a:off x="679" y="627"/>
              <a:ext cx="4601" cy="3618"/>
            </a:xfrm>
            <a:prstGeom prst="rect">
              <a:avLst/>
            </a:prstGeom>
            <a:noFill/>
            <a:ln w="9525">
              <a:noFill/>
              <a:miter lim="800000"/>
              <a:headEnd/>
              <a:tailEnd/>
            </a:ln>
          </p:spPr>
        </p:pic>
        <p:sp>
          <p:nvSpPr>
            <p:cNvPr id="11277" name="Text Box 13"/>
            <p:cNvSpPr txBox="1">
              <a:spLocks noChangeArrowheads="1"/>
            </p:cNvSpPr>
            <p:nvPr/>
          </p:nvSpPr>
          <p:spPr bwMode="auto">
            <a:xfrm>
              <a:off x="679" y="627"/>
              <a:ext cx="116" cy="291"/>
            </a:xfrm>
            <a:prstGeom prst="rect">
              <a:avLst/>
            </a:prstGeom>
            <a:noFill/>
            <a:ln w="9525">
              <a:noFill/>
              <a:miter lim="800000"/>
              <a:headEnd/>
              <a:tailEnd/>
            </a:ln>
            <a:effectLst/>
          </p:spPr>
          <p:txBody>
            <a:bodyPr wrap="none">
              <a:spAutoFit/>
            </a:bodyPr>
            <a:lstStyle/>
            <a:p>
              <a:pPr>
                <a:defRPr/>
              </a:pPr>
              <a:endParaRPr lang="en-US" sz="2400" dirty="0">
                <a:solidFill>
                  <a:srgbClr val="808080"/>
                </a:solidFill>
                <a:effectLst>
                  <a:outerShdw blurRad="38100" dist="38100" dir="2700000" algn="tl">
                    <a:srgbClr val="C0C0C0"/>
                  </a:outerShdw>
                </a:effectLst>
                <a:latin typeface="+mn-lt"/>
              </a:endParaRPr>
            </a:p>
          </p:txBody>
        </p:sp>
      </p:grpSp>
      <p:sp>
        <p:nvSpPr>
          <p:cNvPr id="11279" name="Text Box 15"/>
          <p:cNvSpPr txBox="1">
            <a:spLocks noChangeArrowheads="1"/>
          </p:cNvSpPr>
          <p:nvPr/>
        </p:nvSpPr>
        <p:spPr bwMode="auto">
          <a:xfrm>
            <a:off x="1066800" y="990600"/>
            <a:ext cx="7315200" cy="369332"/>
          </a:xfrm>
          <a:prstGeom prst="rect">
            <a:avLst/>
          </a:prstGeom>
          <a:solidFill>
            <a:srgbClr val="002060">
              <a:alpha val="50000"/>
            </a:srgbClr>
          </a:solidFill>
          <a:ln w="9525">
            <a:noFill/>
            <a:miter lim="800000"/>
            <a:headEnd/>
            <a:tailEnd/>
          </a:ln>
          <a:effectLst/>
        </p:spPr>
        <p:txBody>
          <a:bodyPr wrap="square">
            <a:spAutoFit/>
          </a:bodyPr>
          <a:lstStyle/>
          <a:p>
            <a:pPr>
              <a:defRPr/>
            </a:pPr>
            <a:r>
              <a:rPr lang="en-US" b="1" i="1" dirty="0">
                <a:solidFill>
                  <a:srgbClr val="FFFF99"/>
                </a:solidFill>
                <a:latin typeface="+mn-lt"/>
              </a:rPr>
              <a:t>School </a:t>
            </a:r>
            <a:r>
              <a:rPr lang="en-US" b="1" i="1" dirty="0" smtClean="0">
                <a:solidFill>
                  <a:srgbClr val="FFFF99"/>
                </a:solidFill>
                <a:latin typeface="+mn-lt"/>
              </a:rPr>
              <a:t>Fire – Oregon, </a:t>
            </a:r>
            <a:r>
              <a:rPr lang="en-US" b="1" i="1" dirty="0">
                <a:solidFill>
                  <a:srgbClr val="FFFF99"/>
                </a:solidFill>
                <a:latin typeface="+mn-lt"/>
              </a:rPr>
              <a:t>2005</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nodeType="withEffect">
                                  <p:stCondLst>
                                    <p:cond delay="5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par>
                                <p:cTn id="11" presetID="10" presetClass="entr" presetSubtype="0" fill="hold" nodeType="withEffect">
                                  <p:stCondLst>
                                    <p:cond delay="5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blipFill dpi="0" rotWithShape="1">
          <a:blip r:embed="rId2" cstate="print">
            <a:alphaModFix amt="41000"/>
            <a:lum/>
          </a:blip>
          <a:srcRect/>
          <a:stretch>
            <a:fillRect/>
          </a:stretch>
        </a:blipFill>
        <a:effectLst/>
      </p:bgPr>
    </p:bg>
    <p:spTree>
      <p:nvGrpSpPr>
        <p:cNvPr id="1" name=""/>
        <p:cNvGrpSpPr/>
        <p:nvPr/>
      </p:nvGrpSpPr>
      <p:grpSpPr>
        <a:xfrm>
          <a:off x="0" y="0"/>
          <a:ext cx="0" cy="0"/>
          <a:chOff x="0" y="0"/>
          <a:chExt cx="0" cy="0"/>
        </a:xfrm>
      </p:grpSpPr>
      <p:pic>
        <p:nvPicPr>
          <p:cNvPr id="6" name="Picture 5" descr="Picture3.png"/>
          <p:cNvPicPr>
            <a:picLocks noChangeAspect="1"/>
          </p:cNvPicPr>
          <p:nvPr/>
        </p:nvPicPr>
        <p:blipFill>
          <a:blip r:embed="rId3" cstate="print"/>
          <a:stretch>
            <a:fillRect/>
          </a:stretch>
        </p:blipFill>
        <p:spPr>
          <a:xfrm>
            <a:off x="1905000" y="0"/>
            <a:ext cx="5105400" cy="6740508"/>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1"/>
        </a:solidFill>
        <a:effectLst/>
      </p:bgPr>
    </p:bg>
    <p:spTree>
      <p:nvGrpSpPr>
        <p:cNvPr id="1" name=""/>
        <p:cNvGrpSpPr/>
        <p:nvPr/>
      </p:nvGrpSpPr>
      <p:grpSpPr>
        <a:xfrm>
          <a:off x="0" y="0"/>
          <a:ext cx="0" cy="0"/>
          <a:chOff x="0" y="0"/>
          <a:chExt cx="0" cy="0"/>
        </a:xfrm>
      </p:grpSpPr>
      <p:sp>
        <p:nvSpPr>
          <p:cNvPr id="2051" name="Rectangle 5"/>
          <p:cNvSpPr>
            <a:spLocks noGrp="1"/>
          </p:cNvSpPr>
          <p:nvPr>
            <p:ph type="title" idx="4294967295"/>
          </p:nvPr>
        </p:nvSpPr>
        <p:spPr>
          <a:xfrm>
            <a:off x="419100" y="0"/>
            <a:ext cx="8305800" cy="1143000"/>
          </a:xfrm>
          <a:noFill/>
        </p:spPr>
        <p:txBody>
          <a:bodyPr/>
          <a:lstStyle/>
          <a:p>
            <a:pPr algn="ctr" eaLnBrk="1" hangingPunct="1"/>
            <a:r>
              <a:rPr lang="en-US" sz="3200" b="1" dirty="0" smtClean="0">
                <a:solidFill>
                  <a:schemeClr val="tx1"/>
                </a:solidFill>
              </a:rPr>
              <a:t>Rangeland Restoration</a:t>
            </a:r>
            <a:br>
              <a:rPr lang="en-US" sz="3200" b="1" dirty="0" smtClean="0">
                <a:solidFill>
                  <a:schemeClr val="tx1"/>
                </a:solidFill>
              </a:rPr>
            </a:br>
            <a:r>
              <a:rPr lang="en-US" sz="3200" dirty="0" smtClean="0">
                <a:solidFill>
                  <a:schemeClr val="tx1"/>
                </a:solidFill>
              </a:rPr>
              <a:t>Ely, Nevada</a:t>
            </a:r>
            <a:endParaRPr lang="en-US" sz="3200" b="1" dirty="0" smtClean="0">
              <a:solidFill>
                <a:schemeClr val="tx1"/>
              </a:solidFill>
            </a:endParaRPr>
          </a:p>
        </p:txBody>
      </p:sp>
      <p:pic>
        <p:nvPicPr>
          <p:cNvPr id="2052" name="Picture 4" descr="SONVCOMP_cmpltdplots3"/>
          <p:cNvPicPr>
            <a:picLocks noGrp="1" noChangeAspect="1" noChangeArrowheads="1"/>
          </p:cNvPicPr>
          <p:nvPr>
            <p:ph idx="4294967295"/>
          </p:nvPr>
        </p:nvPicPr>
        <p:blipFill>
          <a:blip r:embed="rId3" cstate="print"/>
          <a:srcRect/>
          <a:stretch>
            <a:fillRect/>
          </a:stretch>
        </p:blipFill>
        <p:spPr>
          <a:xfrm>
            <a:off x="1143000" y="1143000"/>
            <a:ext cx="6781800" cy="4845205"/>
          </a:xfrm>
        </p:spPr>
      </p:pic>
      <p:pic>
        <p:nvPicPr>
          <p:cNvPr id="11" name="Picture 20" descr="BLM_color.emf"/>
          <p:cNvPicPr>
            <a:picLocks noChangeAspect="1"/>
          </p:cNvPicPr>
          <p:nvPr/>
        </p:nvPicPr>
        <p:blipFill>
          <a:blip r:embed="rId4" cstate="print"/>
          <a:srcRect/>
          <a:stretch>
            <a:fillRect/>
          </a:stretch>
        </p:blipFill>
        <p:spPr bwMode="auto">
          <a:xfrm>
            <a:off x="8042550" y="5867400"/>
            <a:ext cx="914432" cy="838200"/>
          </a:xfrm>
          <a:prstGeom prst="rect">
            <a:avLst/>
          </a:prstGeom>
          <a:noFill/>
          <a:ln w="9525">
            <a:noFill/>
            <a:miter lim="800000"/>
            <a:headEnd/>
            <a:tailEnd/>
          </a:ln>
        </p:spPr>
      </p:pic>
      <p:pic>
        <p:nvPicPr>
          <p:cNvPr id="12" name="Picture 11" descr="USGSid.tif"/>
          <p:cNvPicPr>
            <a:picLocks noChangeAspect="1"/>
          </p:cNvPicPr>
          <p:nvPr/>
        </p:nvPicPr>
        <p:blipFill>
          <a:blip r:embed="rId5" cstate="print"/>
          <a:stretch>
            <a:fillRect/>
          </a:stretch>
        </p:blipFill>
        <p:spPr>
          <a:xfrm>
            <a:off x="304800" y="6248400"/>
            <a:ext cx="1116701" cy="420624"/>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cstate="print"/>
          <a:srcRect/>
          <a:stretch>
            <a:fillRect/>
          </a:stretch>
        </p:blipFill>
        <p:spPr bwMode="auto">
          <a:xfrm>
            <a:off x="914400" y="990600"/>
            <a:ext cx="7277100" cy="4857750"/>
          </a:xfrm>
          <a:prstGeom prst="rect">
            <a:avLst/>
          </a:prstGeom>
          <a:noFill/>
          <a:ln w="9525">
            <a:noFill/>
            <a:miter lim="800000"/>
            <a:headEnd/>
            <a:tailEnd/>
          </a:ln>
        </p:spPr>
      </p:pic>
      <p:sp>
        <p:nvSpPr>
          <p:cNvPr id="88067" name="Text Box 3"/>
          <p:cNvSpPr txBox="1">
            <a:spLocks noChangeArrowheads="1"/>
          </p:cNvSpPr>
          <p:nvPr/>
        </p:nvSpPr>
        <p:spPr bwMode="auto">
          <a:xfrm>
            <a:off x="1066800" y="5867400"/>
            <a:ext cx="7010400" cy="338554"/>
          </a:xfrm>
          <a:prstGeom prst="rect">
            <a:avLst/>
          </a:prstGeom>
          <a:noFill/>
          <a:ln w="9525">
            <a:noFill/>
            <a:miter lim="800000"/>
            <a:headEnd/>
            <a:tailEnd/>
          </a:ln>
        </p:spPr>
        <p:txBody>
          <a:bodyPr>
            <a:spAutoFit/>
          </a:bodyPr>
          <a:lstStyle/>
          <a:p>
            <a:pPr algn="ctr" fontAlgn="base">
              <a:spcBef>
                <a:spcPct val="50000"/>
              </a:spcBef>
              <a:spcAft>
                <a:spcPct val="0"/>
              </a:spcAft>
            </a:pPr>
            <a:endParaRPr lang="en-US" sz="1600" dirty="0">
              <a:solidFill>
                <a:srgbClr val="000000"/>
              </a:solidFill>
            </a:endParaRPr>
          </a:p>
        </p:txBody>
      </p:sp>
      <p:sp>
        <p:nvSpPr>
          <p:cNvPr id="88068" name="Rectangle 4"/>
          <p:cNvSpPr>
            <a:spLocks noChangeArrowheads="1"/>
          </p:cNvSpPr>
          <p:nvPr/>
        </p:nvSpPr>
        <p:spPr bwMode="auto">
          <a:xfrm>
            <a:off x="457200" y="274638"/>
            <a:ext cx="8153400" cy="715962"/>
          </a:xfrm>
          <a:prstGeom prst="rect">
            <a:avLst/>
          </a:prstGeom>
          <a:noFill/>
          <a:ln w="9525">
            <a:noFill/>
            <a:miter lim="800000"/>
            <a:headEnd/>
            <a:tailEnd/>
          </a:ln>
        </p:spPr>
        <p:txBody>
          <a:bodyPr anchor="ctr"/>
          <a:lstStyle/>
          <a:p>
            <a:pPr algn="ctr" fontAlgn="base">
              <a:spcBef>
                <a:spcPct val="0"/>
              </a:spcBef>
              <a:spcAft>
                <a:spcPct val="0"/>
              </a:spcAft>
            </a:pPr>
            <a:r>
              <a:rPr lang="en-US" sz="3200" b="1" dirty="0">
                <a:solidFill>
                  <a:srgbClr val="000000"/>
                </a:solidFill>
              </a:rPr>
              <a:t>Burn Severity </a:t>
            </a:r>
            <a:r>
              <a:rPr lang="en-US" sz="3200" b="1" dirty="0" smtClean="0">
                <a:solidFill>
                  <a:srgbClr val="000000"/>
                </a:solidFill>
              </a:rPr>
              <a:t>Assessment, Alaska</a:t>
            </a:r>
            <a:endParaRPr lang="en-US" sz="3200" b="1" dirty="0">
              <a:solidFill>
                <a:srgbClr val="000000"/>
              </a:solidFill>
            </a:endParaRPr>
          </a:p>
        </p:txBody>
      </p:sp>
      <p:pic>
        <p:nvPicPr>
          <p:cNvPr id="6" name="Picture 5" descr="USGSid.tif"/>
          <p:cNvPicPr>
            <a:picLocks noChangeAspect="1"/>
          </p:cNvPicPr>
          <p:nvPr/>
        </p:nvPicPr>
        <p:blipFill>
          <a:blip r:embed="rId3" cstate="print"/>
          <a:stretch>
            <a:fillRect/>
          </a:stretch>
        </p:blipFill>
        <p:spPr>
          <a:xfrm>
            <a:off x="304800" y="6248400"/>
            <a:ext cx="1116701" cy="420624"/>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r>
              <a:rPr lang="en-US" sz="3600" b="1" dirty="0" smtClean="0"/>
              <a:t>Monitoring Trends in Burn Severity</a:t>
            </a:r>
          </a:p>
        </p:txBody>
      </p:sp>
      <p:sp>
        <p:nvSpPr>
          <p:cNvPr id="129027" name="Rectangle 4"/>
          <p:cNvSpPr>
            <a:spLocks noGrp="1" noChangeArrowheads="1"/>
          </p:cNvSpPr>
          <p:nvPr>
            <p:ph type="body" sz="half" idx="1"/>
          </p:nvPr>
        </p:nvSpPr>
        <p:spPr>
          <a:xfrm>
            <a:off x="381000" y="1371600"/>
            <a:ext cx="5334000" cy="4191000"/>
          </a:xfrm>
        </p:spPr>
        <p:txBody>
          <a:bodyPr/>
          <a:lstStyle/>
          <a:p>
            <a:pPr marL="234950" lvl="1" indent="-234950">
              <a:lnSpc>
                <a:spcPct val="90000"/>
              </a:lnSpc>
              <a:spcBef>
                <a:spcPts val="300"/>
              </a:spcBef>
              <a:spcAft>
                <a:spcPts val="300"/>
              </a:spcAft>
              <a:buFont typeface="Arial" pitchFamily="34" charset="0"/>
              <a:buChar char="•"/>
            </a:pPr>
            <a:r>
              <a:rPr lang="en-US" sz="2000" b="1" dirty="0" smtClean="0"/>
              <a:t>Duration: FY2006 - FY2011.</a:t>
            </a:r>
          </a:p>
          <a:p>
            <a:pPr marL="234950" lvl="1" indent="-234950">
              <a:lnSpc>
                <a:spcPct val="90000"/>
              </a:lnSpc>
              <a:spcBef>
                <a:spcPts val="300"/>
              </a:spcBef>
              <a:spcAft>
                <a:spcPts val="300"/>
              </a:spcAft>
              <a:buFont typeface="Arial" pitchFamily="34" charset="0"/>
              <a:buChar char="•"/>
            </a:pPr>
            <a:r>
              <a:rPr lang="en-US" sz="2000" b="1" dirty="0" smtClean="0"/>
              <a:t>Fires over 1,000 acres in West, 500 in East.</a:t>
            </a:r>
          </a:p>
          <a:p>
            <a:pPr marL="234950" lvl="1" indent="-234950">
              <a:lnSpc>
                <a:spcPct val="90000"/>
              </a:lnSpc>
              <a:spcBef>
                <a:spcPts val="300"/>
              </a:spcBef>
              <a:spcAft>
                <a:spcPts val="300"/>
              </a:spcAft>
              <a:buFont typeface="Arial" pitchFamily="34" charset="0"/>
              <a:buChar char="•"/>
            </a:pPr>
            <a:r>
              <a:rPr lang="en-US" sz="2000" b="1" dirty="0" smtClean="0"/>
              <a:t>Severity mapped using time series of Landsat imagery and Differenced Normalized Burn Ratio.</a:t>
            </a:r>
          </a:p>
          <a:p>
            <a:pPr marL="234950" lvl="1" indent="-234950">
              <a:lnSpc>
                <a:spcPct val="90000"/>
              </a:lnSpc>
              <a:spcBef>
                <a:spcPts val="300"/>
              </a:spcBef>
              <a:spcAft>
                <a:spcPts val="300"/>
              </a:spcAft>
              <a:buFont typeface="Arial" pitchFamily="34" charset="0"/>
              <a:buChar char="•"/>
            </a:pPr>
            <a:r>
              <a:rPr lang="en-US" sz="2000" b="1" dirty="0" smtClean="0"/>
              <a:t>Evaluate ‘historical fires’: </a:t>
            </a:r>
            <a:br>
              <a:rPr lang="en-US" sz="2000" b="1" dirty="0" smtClean="0"/>
            </a:br>
            <a:r>
              <a:rPr lang="en-US" sz="2000" b="1" dirty="0" smtClean="0"/>
              <a:t>1984 – 2003</a:t>
            </a:r>
          </a:p>
          <a:p>
            <a:pPr marL="234950" lvl="1" indent="-234950">
              <a:lnSpc>
                <a:spcPct val="90000"/>
              </a:lnSpc>
              <a:spcBef>
                <a:spcPts val="300"/>
              </a:spcBef>
              <a:spcAft>
                <a:spcPts val="300"/>
              </a:spcAft>
              <a:buFont typeface="Arial" pitchFamily="34" charset="0"/>
              <a:buChar char="•"/>
            </a:pPr>
            <a:r>
              <a:rPr lang="en-US" sz="2000" b="1" dirty="0" smtClean="0"/>
              <a:t>Annual evaluations (current fires) 2004 – 2010</a:t>
            </a:r>
          </a:p>
          <a:p>
            <a:pPr marL="234950" lvl="1" indent="-234950">
              <a:lnSpc>
                <a:spcPct val="90000"/>
              </a:lnSpc>
              <a:spcBef>
                <a:spcPts val="300"/>
              </a:spcBef>
              <a:spcAft>
                <a:spcPts val="300"/>
              </a:spcAft>
              <a:buFont typeface="Arial" pitchFamily="34" charset="0"/>
              <a:buChar char="•"/>
            </a:pPr>
            <a:r>
              <a:rPr lang="en-US" sz="2000" b="1" dirty="0" smtClean="0"/>
              <a:t>MTBS has mapped over 10,000 fires</a:t>
            </a:r>
          </a:p>
          <a:p>
            <a:pPr>
              <a:lnSpc>
                <a:spcPct val="90000"/>
              </a:lnSpc>
            </a:pPr>
            <a:endParaRPr lang="en-US" sz="1800" dirty="0" smtClean="0"/>
          </a:p>
        </p:txBody>
      </p:sp>
      <p:pic>
        <p:nvPicPr>
          <p:cNvPr id="5" name="Picture 5" descr="ident-small_4_onscreen_png"/>
          <p:cNvPicPr>
            <a:picLocks noChangeAspect="1" noChangeArrowheads="1"/>
          </p:cNvPicPr>
          <p:nvPr/>
        </p:nvPicPr>
        <p:blipFill>
          <a:blip r:embed="rId2" cstate="print">
            <a:lum bright="-100000"/>
          </a:blip>
          <a:srcRect/>
          <a:stretch>
            <a:fillRect/>
          </a:stretch>
        </p:blipFill>
        <p:spPr bwMode="auto">
          <a:xfrm>
            <a:off x="533400" y="6096000"/>
            <a:ext cx="1143000" cy="420688"/>
          </a:xfrm>
          <a:prstGeom prst="rect">
            <a:avLst/>
          </a:prstGeom>
          <a:noFill/>
          <a:ln w="9525">
            <a:noFill/>
            <a:miter lim="800000"/>
            <a:headEnd/>
            <a:tailEnd/>
          </a:ln>
        </p:spPr>
      </p:pic>
      <p:pic>
        <p:nvPicPr>
          <p:cNvPr id="7" name="Picture 6" descr="news01"/>
          <p:cNvPicPr>
            <a:picLocks noChangeAspect="1" noChangeArrowheads="1"/>
          </p:cNvPicPr>
          <p:nvPr/>
        </p:nvPicPr>
        <p:blipFill>
          <a:blip r:embed="rId3" cstate="print"/>
          <a:srcRect/>
          <a:stretch>
            <a:fillRect/>
          </a:stretch>
        </p:blipFill>
        <p:spPr bwMode="auto">
          <a:xfrm>
            <a:off x="6400800" y="1447800"/>
            <a:ext cx="1878013" cy="2901950"/>
          </a:xfrm>
          <a:prstGeom prst="rect">
            <a:avLst/>
          </a:prstGeom>
          <a:noFill/>
        </p:spPr>
      </p:pic>
      <p:sp>
        <p:nvSpPr>
          <p:cNvPr id="8" name="Text Box 4"/>
          <p:cNvSpPr txBox="1">
            <a:spLocks noChangeArrowheads="1"/>
          </p:cNvSpPr>
          <p:nvPr/>
        </p:nvSpPr>
        <p:spPr bwMode="auto">
          <a:xfrm>
            <a:off x="7086600" y="4335463"/>
            <a:ext cx="1345240" cy="507831"/>
          </a:xfrm>
          <a:prstGeom prst="rect">
            <a:avLst/>
          </a:prstGeom>
          <a:noFill/>
          <a:ln w="9525">
            <a:noFill/>
            <a:miter lim="800000"/>
            <a:headEnd/>
            <a:tailEnd/>
          </a:ln>
          <a:effectLst/>
        </p:spPr>
        <p:txBody>
          <a:bodyPr wrap="none">
            <a:spAutoFit/>
          </a:bodyPr>
          <a:lstStyle/>
          <a:p>
            <a:r>
              <a:rPr lang="en-US" sz="900" b="1" dirty="0"/>
              <a:t>Roberts Fire</a:t>
            </a:r>
          </a:p>
          <a:p>
            <a:r>
              <a:rPr lang="en-US" sz="900" b="1" dirty="0"/>
              <a:t>Glacier National Park</a:t>
            </a:r>
          </a:p>
          <a:p>
            <a:r>
              <a:rPr lang="en-US" sz="900" b="1" dirty="0"/>
              <a:t>August 2003</a:t>
            </a:r>
          </a:p>
        </p:txBody>
      </p:sp>
      <p:graphicFrame>
        <p:nvGraphicFramePr>
          <p:cNvPr id="10" name="Diagram 9"/>
          <p:cNvGraphicFramePr/>
          <p:nvPr/>
        </p:nvGraphicFramePr>
        <p:xfrm>
          <a:off x="5105400" y="5334000"/>
          <a:ext cx="2362200" cy="533400"/>
        </p:xfrm>
        <a:graphic>
          <a:graphicData uri="http://schemas.openxmlformats.org/drawingml/2006/diagram">
            <a: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MTBS.jpg"/>
          <p:cNvPicPr>
            <a:picLocks noChangeAspect="1"/>
          </p:cNvPicPr>
          <p:nvPr/>
        </p:nvPicPr>
        <p:blipFill>
          <a:blip r:embed="rId2" cstate="print"/>
          <a:stretch>
            <a:fillRect/>
          </a:stretch>
        </p:blipFill>
        <p:spPr>
          <a:xfrm>
            <a:off x="0" y="990600"/>
            <a:ext cx="9144000" cy="5423441"/>
          </a:xfrm>
          <a:prstGeom prst="rect">
            <a:avLst/>
          </a:prstGeom>
        </p:spPr>
      </p:pic>
      <p:sp>
        <p:nvSpPr>
          <p:cNvPr id="6" name="Rectangle 2"/>
          <p:cNvSpPr>
            <a:spLocks noGrp="1" noChangeArrowheads="1"/>
          </p:cNvSpPr>
          <p:nvPr>
            <p:ph type="title"/>
          </p:nvPr>
        </p:nvSpPr>
        <p:spPr>
          <a:xfrm>
            <a:off x="381000" y="152400"/>
            <a:ext cx="8305800" cy="1143000"/>
          </a:xfrm>
        </p:spPr>
        <p:txBody>
          <a:bodyPr/>
          <a:lstStyle/>
          <a:p>
            <a:r>
              <a:rPr lang="en-US" sz="3600" b="1" dirty="0" smtClean="0"/>
              <a:t>Monitoring Trends in Burn Severity</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533400" y="1676400"/>
            <a:ext cx="6781800" cy="4730526"/>
          </a:xfrm>
          <a:prstGeom prst="rect">
            <a:avLst/>
          </a:prstGeom>
          <a:noFill/>
          <a:effectLst>
            <a:outerShdw blurRad="50800" dist="38100" dir="2700000" algn="tl" rotWithShape="0">
              <a:prstClr val="black">
                <a:alpha val="40000"/>
              </a:prstClr>
            </a:outerShdw>
          </a:effectLst>
        </p:spPr>
        <p:txBody>
          <a:bodyPr wrap="square" rtlCol="0">
            <a:spAutoFit/>
          </a:bodyPr>
          <a:lstStyle/>
          <a:p>
            <a:pPr marL="512763" indent="-512763">
              <a:spcBef>
                <a:spcPts val="1200"/>
              </a:spcBef>
              <a:spcAft>
                <a:spcPts val="1200"/>
              </a:spcAft>
              <a:buFont typeface="+mj-lt"/>
              <a:buAutoNum type="arabicPeriod"/>
              <a:defRPr/>
            </a:pPr>
            <a:r>
              <a:rPr lang="en-US" sz="3200" b="1" dirty="0" smtClean="0">
                <a:solidFill>
                  <a:srgbClr val="FFFF99"/>
                </a:solidFill>
                <a:effectLst>
                  <a:outerShdw blurRad="38100" dist="38100" dir="2700000" algn="tl">
                    <a:srgbClr val="000000">
                      <a:alpha val="43137"/>
                    </a:srgbClr>
                  </a:outerShdw>
                </a:effectLst>
              </a:rPr>
              <a:t>USGS Organization</a:t>
            </a:r>
            <a:endParaRPr lang="en-US" sz="1500" b="1" dirty="0" smtClean="0">
              <a:solidFill>
                <a:srgbClr val="FFFF99"/>
              </a:solidFill>
              <a:effectLst>
                <a:outerShdw blurRad="38100" dist="38100" dir="2700000" algn="tl">
                  <a:srgbClr val="000000">
                    <a:alpha val="43137"/>
                  </a:srgbClr>
                </a:outerShdw>
              </a:effectLst>
            </a:endParaRPr>
          </a:p>
          <a:p>
            <a:pPr marL="512763" lvl="1" indent="-512763">
              <a:lnSpc>
                <a:spcPct val="80000"/>
              </a:lnSpc>
              <a:spcBef>
                <a:spcPts val="1200"/>
              </a:spcBef>
              <a:spcAft>
                <a:spcPts val="600"/>
              </a:spcAft>
              <a:buFont typeface="+mj-lt"/>
              <a:buAutoNum type="arabicPeriod" startAt="2"/>
              <a:defRPr/>
            </a:pPr>
            <a:r>
              <a:rPr lang="en-US" sz="3200" b="1" dirty="0" smtClean="0">
                <a:solidFill>
                  <a:srgbClr val="FFFF99"/>
                </a:solidFill>
                <a:effectLst>
                  <a:outerShdw blurRad="38100" dist="38100" dir="2700000" algn="tl">
                    <a:srgbClr val="000000">
                      <a:alpha val="43137"/>
                    </a:srgbClr>
                  </a:outerShdw>
                </a:effectLst>
              </a:rPr>
              <a:t>Overview of USGS wildland fire science activities </a:t>
            </a:r>
          </a:p>
          <a:p>
            <a:pPr marL="684213" lvl="1" indent="-223838">
              <a:lnSpc>
                <a:spcPct val="90000"/>
              </a:lnSpc>
              <a:buFont typeface="Arial"/>
              <a:buChar char="•"/>
              <a:defRPr/>
            </a:pPr>
            <a:r>
              <a:rPr lang="en-US" sz="2400" b="1" dirty="0" smtClean="0">
                <a:solidFill>
                  <a:srgbClr val="FFFF99"/>
                </a:solidFill>
                <a:effectLst>
                  <a:outerShdw blurRad="38100" dist="38100" dir="2700000" algn="tl">
                    <a:srgbClr val="000000">
                      <a:alpha val="43137"/>
                    </a:srgbClr>
                  </a:outerShdw>
                </a:effectLst>
              </a:rPr>
              <a:t>Pre-fire</a:t>
            </a:r>
          </a:p>
          <a:p>
            <a:pPr marL="687388" lvl="1" indent="-230188">
              <a:lnSpc>
                <a:spcPct val="90000"/>
              </a:lnSpc>
              <a:buFont typeface="Arial" pitchFamily="34" charset="0"/>
              <a:buChar char="•"/>
              <a:defRPr/>
            </a:pPr>
            <a:r>
              <a:rPr lang="en-US" sz="2400" b="1" dirty="0" smtClean="0">
                <a:solidFill>
                  <a:srgbClr val="FFFF99"/>
                </a:solidFill>
                <a:effectLst>
                  <a:outerShdw blurRad="38100" dist="38100" dir="2700000" algn="tl">
                    <a:srgbClr val="000000">
                      <a:alpha val="43137"/>
                    </a:srgbClr>
                  </a:outerShdw>
                </a:effectLst>
              </a:rPr>
              <a:t>During fire</a:t>
            </a:r>
          </a:p>
          <a:p>
            <a:pPr marL="687388" lvl="1" indent="-230188">
              <a:lnSpc>
                <a:spcPct val="90000"/>
              </a:lnSpc>
              <a:buFont typeface="Arial" pitchFamily="34" charset="0"/>
              <a:buChar char="•"/>
              <a:defRPr/>
            </a:pPr>
            <a:r>
              <a:rPr lang="en-US" sz="2400" b="1" dirty="0" smtClean="0">
                <a:solidFill>
                  <a:srgbClr val="FFFF99"/>
                </a:solidFill>
                <a:effectLst>
                  <a:outerShdw blurRad="38100" dist="38100" dir="2700000" algn="tl">
                    <a:srgbClr val="000000">
                      <a:alpha val="43137"/>
                    </a:srgbClr>
                  </a:outerShdw>
                </a:effectLst>
              </a:rPr>
              <a:t>Post-fire</a:t>
            </a:r>
          </a:p>
          <a:p>
            <a:pPr marL="514350" lvl="1" indent="-514350">
              <a:lnSpc>
                <a:spcPct val="80000"/>
              </a:lnSpc>
              <a:spcBef>
                <a:spcPts val="1200"/>
              </a:spcBef>
              <a:spcAft>
                <a:spcPts val="1200"/>
              </a:spcAft>
              <a:buFont typeface="+mj-lt"/>
              <a:buAutoNum type="arabicPeriod" startAt="3"/>
              <a:defRPr/>
            </a:pPr>
            <a:r>
              <a:rPr lang="en-US" sz="3200" b="1" dirty="0" smtClean="0">
                <a:solidFill>
                  <a:srgbClr val="FFFF99"/>
                </a:solidFill>
                <a:effectLst>
                  <a:outerShdw blurRad="38100" dist="38100" dir="2700000" algn="tl">
                    <a:srgbClr val="000000">
                      <a:alpha val="43137"/>
                    </a:srgbClr>
                  </a:outerShdw>
                </a:effectLst>
              </a:rPr>
              <a:t>Examples</a:t>
            </a:r>
          </a:p>
          <a:p>
            <a:pPr marL="514350" lvl="1" indent="-514350">
              <a:lnSpc>
                <a:spcPct val="80000"/>
              </a:lnSpc>
              <a:spcBef>
                <a:spcPts val="1200"/>
              </a:spcBef>
              <a:spcAft>
                <a:spcPts val="1200"/>
              </a:spcAft>
              <a:buFont typeface="+mj-lt"/>
              <a:buAutoNum type="arabicPeriod" startAt="3"/>
              <a:defRPr/>
            </a:pPr>
            <a:r>
              <a:rPr lang="en-US" sz="3200" b="1" dirty="0" smtClean="0">
                <a:solidFill>
                  <a:srgbClr val="FFFF99"/>
                </a:solidFill>
                <a:effectLst>
                  <a:outerShdw blurRad="38100" dist="38100" dir="2700000" algn="tl">
                    <a:srgbClr val="000000">
                      <a:alpha val="43137"/>
                    </a:srgbClr>
                  </a:outerShdw>
                </a:effectLst>
              </a:rPr>
              <a:t>Future of USGS Fire Science</a:t>
            </a:r>
          </a:p>
          <a:p>
            <a:pPr marL="687388" lvl="1" indent="-230188">
              <a:buFont typeface="Arial" pitchFamily="34" charset="0"/>
              <a:buChar char="•"/>
              <a:defRPr/>
            </a:pPr>
            <a:endParaRPr lang="en-US" sz="2400" b="1" dirty="0">
              <a:solidFill>
                <a:srgbClr val="FFFF99"/>
              </a:solidFill>
              <a:effectLst>
                <a:outerShdw blurRad="38100" dist="38100" dir="2700000" algn="tl">
                  <a:srgbClr val="000000">
                    <a:alpha val="43137"/>
                  </a:srgbClr>
                </a:outerShdw>
              </a:effectLst>
            </a:endParaRPr>
          </a:p>
        </p:txBody>
      </p:sp>
      <p:sp>
        <p:nvSpPr>
          <p:cNvPr id="8" name="TextBox 7"/>
          <p:cNvSpPr txBox="1"/>
          <p:nvPr/>
        </p:nvSpPr>
        <p:spPr>
          <a:xfrm>
            <a:off x="609600" y="304800"/>
            <a:ext cx="2696572" cy="76944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4400" b="1" dirty="0" smtClean="0">
                <a:solidFill>
                  <a:srgbClr val="FFFF99"/>
                </a:solidFill>
                <a:effectLst>
                  <a:outerShdw blurRad="38100" dist="38100" dir="2700000" algn="tl">
                    <a:srgbClr val="000000">
                      <a:alpha val="43137"/>
                    </a:srgbClr>
                  </a:outerShdw>
                </a:effectLst>
              </a:rPr>
              <a:t>Overview</a:t>
            </a:r>
            <a:endParaRPr lang="en-US" sz="4400" b="1" dirty="0">
              <a:solidFill>
                <a:srgbClr val="FFFF99"/>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0" y="-1"/>
            <a:ext cx="9144000" cy="6858001"/>
          </a:xfrm>
          <a:prstGeom prst="rect">
            <a:avLst/>
          </a:prstGeom>
          <a:noFill/>
          <a:ln w="9525">
            <a:noFill/>
            <a:miter lim="800000"/>
            <a:headEnd/>
            <a:tailEnd/>
          </a:ln>
        </p:spPr>
      </p:pic>
      <p:pic>
        <p:nvPicPr>
          <p:cNvPr id="3" name="Picture 2" descr="Az_fires752"/>
          <p:cNvPicPr>
            <a:picLocks noChangeAspect="1" noChangeArrowheads="1"/>
          </p:cNvPicPr>
          <p:nvPr/>
        </p:nvPicPr>
        <p:blipFill>
          <a:blip r:embed="rId3">
            <a:lum bright="-24000"/>
          </a:blip>
          <a:srcRect t="4074"/>
          <a:stretch>
            <a:fillRect/>
          </a:stretch>
        </p:blipFill>
        <p:spPr bwMode="auto">
          <a:xfrm>
            <a:off x="228600" y="4648200"/>
            <a:ext cx="2667000" cy="2009047"/>
          </a:xfrm>
          <a:prstGeom prst="rect">
            <a:avLst/>
          </a:prstGeom>
          <a:noFill/>
          <a:ln w="9525">
            <a:noFill/>
            <a:miter lim="800000"/>
            <a:headEnd/>
            <a:tailEnd/>
          </a:ln>
          <a:effectLst>
            <a:outerShdw blurRad="50800" dist="38100" dir="2700000" algn="tl" rotWithShape="0">
              <a:srgbClr val="000000">
                <a:alpha val="85000"/>
              </a:srgbClr>
            </a:outerShdw>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81000" y="152400"/>
            <a:ext cx="8305800" cy="644525"/>
          </a:xfrm>
        </p:spPr>
        <p:txBody>
          <a:bodyPr>
            <a:spAutoFit/>
          </a:bodyPr>
          <a:lstStyle/>
          <a:p>
            <a:r>
              <a:rPr lang="en-US" dirty="0"/>
              <a:t>LANDFIRE in One Page</a:t>
            </a:r>
          </a:p>
        </p:txBody>
      </p:sp>
      <p:sp>
        <p:nvSpPr>
          <p:cNvPr id="19459" name="Text Box 3"/>
          <p:cNvSpPr txBox="1">
            <a:spLocks noChangeArrowheads="1"/>
          </p:cNvSpPr>
          <p:nvPr/>
        </p:nvSpPr>
        <p:spPr bwMode="auto">
          <a:xfrm>
            <a:off x="5029200" y="1024209"/>
            <a:ext cx="3505200" cy="2816156"/>
          </a:xfrm>
          <a:prstGeom prst="rect">
            <a:avLst/>
          </a:prstGeom>
          <a:noFill/>
          <a:ln w="9525">
            <a:noFill/>
            <a:miter lim="800000"/>
            <a:headEnd/>
            <a:tailEnd/>
          </a:ln>
        </p:spPr>
        <p:txBody>
          <a:bodyPr>
            <a:prstTxWarp prst="textNoShape">
              <a:avLst/>
            </a:prstTxWarp>
            <a:spAutoFit/>
          </a:bodyPr>
          <a:lstStyle/>
          <a:p>
            <a:pPr marL="228600" indent="-228600">
              <a:spcBef>
                <a:spcPct val="50000"/>
              </a:spcBef>
              <a:buFont typeface="Arial" charset="0"/>
              <a:buNone/>
            </a:pPr>
            <a:r>
              <a:rPr lang="en-US" sz="2200" u="sng" dirty="0">
                <a:solidFill>
                  <a:schemeClr val="bg1"/>
                </a:solidFill>
              </a:rPr>
              <a:t>Intended applications</a:t>
            </a:r>
          </a:p>
          <a:p>
            <a:pPr marL="228600" indent="-228600">
              <a:spcBef>
                <a:spcPct val="50000"/>
              </a:spcBef>
              <a:buFont typeface="Arial" charset="0"/>
              <a:buChar char="–"/>
            </a:pPr>
            <a:r>
              <a:rPr lang="en-US" dirty="0">
                <a:solidFill>
                  <a:schemeClr val="bg1"/>
                </a:solidFill>
              </a:rPr>
              <a:t>Fire </a:t>
            </a:r>
            <a:r>
              <a:rPr lang="en-US" dirty="0" smtClean="0">
                <a:solidFill>
                  <a:schemeClr val="bg1"/>
                </a:solidFill>
              </a:rPr>
              <a:t>hazard assessment</a:t>
            </a:r>
          </a:p>
          <a:p>
            <a:pPr marL="228600" indent="-228600">
              <a:spcBef>
                <a:spcPct val="50000"/>
              </a:spcBef>
              <a:buFont typeface="Arial" charset="0"/>
              <a:buChar char="–"/>
            </a:pPr>
            <a:r>
              <a:rPr lang="en-US" dirty="0">
                <a:solidFill>
                  <a:schemeClr val="bg1"/>
                </a:solidFill>
              </a:rPr>
              <a:t>Fuel</a:t>
            </a:r>
            <a:r>
              <a:rPr lang="en-US" dirty="0" smtClean="0">
                <a:solidFill>
                  <a:schemeClr val="bg1"/>
                </a:solidFill>
              </a:rPr>
              <a:t> management</a:t>
            </a:r>
          </a:p>
          <a:p>
            <a:pPr marL="228600" indent="-228600">
              <a:spcBef>
                <a:spcPct val="50000"/>
              </a:spcBef>
              <a:buFont typeface="Arial" charset="0"/>
              <a:buChar char="–"/>
            </a:pPr>
            <a:r>
              <a:rPr lang="en-US" dirty="0" smtClean="0">
                <a:solidFill>
                  <a:schemeClr val="bg1"/>
                </a:solidFill>
              </a:rPr>
              <a:t>National </a:t>
            </a:r>
            <a:r>
              <a:rPr lang="en-US" dirty="0">
                <a:solidFill>
                  <a:schemeClr val="bg1"/>
                </a:solidFill>
              </a:rPr>
              <a:t>strategic </a:t>
            </a:r>
            <a:r>
              <a:rPr lang="en-US" dirty="0" smtClean="0">
                <a:solidFill>
                  <a:schemeClr val="bg1"/>
                </a:solidFill>
              </a:rPr>
              <a:t>planning</a:t>
            </a:r>
          </a:p>
          <a:p>
            <a:pPr marL="228600" indent="-228600">
              <a:spcBef>
                <a:spcPct val="50000"/>
              </a:spcBef>
              <a:buFont typeface="Arial" charset="0"/>
              <a:buChar char="–"/>
            </a:pPr>
            <a:r>
              <a:rPr lang="en-US" dirty="0" smtClean="0">
                <a:solidFill>
                  <a:schemeClr val="bg1"/>
                </a:solidFill>
              </a:rPr>
              <a:t>Incident support</a:t>
            </a:r>
          </a:p>
          <a:p>
            <a:pPr marL="228600" indent="-228600">
              <a:spcBef>
                <a:spcPct val="50000"/>
              </a:spcBef>
              <a:buFont typeface="Arial" charset="0"/>
              <a:buChar char="–"/>
            </a:pPr>
            <a:r>
              <a:rPr lang="en-US" dirty="0">
                <a:solidFill>
                  <a:schemeClr val="bg1"/>
                </a:solidFill>
              </a:rPr>
              <a:t>Other</a:t>
            </a:r>
            <a:r>
              <a:rPr lang="en-US" dirty="0" smtClean="0">
                <a:solidFill>
                  <a:schemeClr val="bg1"/>
                </a:solidFill>
              </a:rPr>
              <a:t> land management applications</a:t>
            </a:r>
            <a:endParaRPr lang="en-US" dirty="0">
              <a:solidFill>
                <a:schemeClr val="bg1"/>
              </a:solidFill>
            </a:endParaRPr>
          </a:p>
        </p:txBody>
      </p:sp>
      <p:sp>
        <p:nvSpPr>
          <p:cNvPr id="19460" name="Text Box 4"/>
          <p:cNvSpPr txBox="1">
            <a:spLocks noChangeArrowheads="1"/>
          </p:cNvSpPr>
          <p:nvPr/>
        </p:nvSpPr>
        <p:spPr bwMode="auto">
          <a:xfrm>
            <a:off x="304800" y="2870868"/>
            <a:ext cx="4495800" cy="2913618"/>
          </a:xfrm>
          <a:prstGeom prst="rect">
            <a:avLst/>
          </a:prstGeom>
          <a:noFill/>
          <a:ln w="12700">
            <a:noFill/>
            <a:miter lim="800000"/>
            <a:headEnd/>
            <a:tailEnd/>
          </a:ln>
        </p:spPr>
        <p:txBody>
          <a:bodyPr lIns="90488" tIns="44450" rIns="90488" bIns="44450">
            <a:prstTxWarp prst="textNoShape">
              <a:avLst/>
            </a:prstTxWarp>
            <a:spAutoFit/>
          </a:bodyPr>
          <a:lstStyle/>
          <a:p>
            <a:pPr>
              <a:spcBef>
                <a:spcPct val="50000"/>
              </a:spcBef>
              <a:buFont typeface="Wingdings" charset="2"/>
              <a:buNone/>
            </a:pPr>
            <a:r>
              <a:rPr lang="en-US" sz="2200" u="sng" dirty="0">
                <a:solidFill>
                  <a:schemeClr val="bg1"/>
                </a:solidFill>
              </a:rPr>
              <a:t>24 primary data </a:t>
            </a:r>
            <a:r>
              <a:rPr lang="en-US" sz="2200" u="sng" dirty="0" smtClean="0">
                <a:solidFill>
                  <a:schemeClr val="bg1"/>
                </a:solidFill>
              </a:rPr>
              <a:t>products</a:t>
            </a:r>
          </a:p>
          <a:p>
            <a:pPr marL="463550" indent="-238125">
              <a:spcBef>
                <a:spcPts val="300"/>
              </a:spcBef>
              <a:spcAft>
                <a:spcPts val="300"/>
              </a:spcAft>
              <a:buFont typeface="Arial"/>
              <a:buChar char="•"/>
            </a:pPr>
            <a:r>
              <a:rPr lang="en-US" dirty="0" smtClean="0">
                <a:solidFill>
                  <a:schemeClr val="bg1"/>
                </a:solidFill>
              </a:rPr>
              <a:t>30m </a:t>
            </a:r>
            <a:r>
              <a:rPr lang="en-US" dirty="0">
                <a:solidFill>
                  <a:schemeClr val="bg1"/>
                </a:solidFill>
              </a:rPr>
              <a:t>nominal resolution nationwide</a:t>
            </a:r>
            <a:endParaRPr lang="en-US" dirty="0" smtClean="0">
              <a:solidFill>
                <a:schemeClr val="bg1"/>
              </a:solidFill>
            </a:endParaRPr>
          </a:p>
          <a:p>
            <a:pPr lvl="1" indent="-228600">
              <a:spcBef>
                <a:spcPts val="300"/>
              </a:spcBef>
              <a:spcAft>
                <a:spcPts val="300"/>
              </a:spcAft>
              <a:buFont typeface="Arial"/>
              <a:buChar char="•"/>
            </a:pPr>
            <a:r>
              <a:rPr lang="en-US" dirty="0" smtClean="0">
                <a:solidFill>
                  <a:schemeClr val="bg1"/>
                </a:solidFill>
              </a:rPr>
              <a:t>Vegetation </a:t>
            </a:r>
            <a:r>
              <a:rPr lang="en-US" dirty="0">
                <a:solidFill>
                  <a:schemeClr val="bg1"/>
                </a:solidFill>
              </a:rPr>
              <a:t>(potential and existing </a:t>
            </a:r>
            <a:r>
              <a:rPr lang="en-US" dirty="0" smtClean="0">
                <a:solidFill>
                  <a:schemeClr val="bg1"/>
                </a:solidFill>
              </a:rPr>
              <a:t>vegetation, structure</a:t>
            </a:r>
            <a:r>
              <a:rPr lang="en-US" dirty="0">
                <a:solidFill>
                  <a:schemeClr val="bg1"/>
                </a:solidFill>
              </a:rPr>
              <a:t>,</a:t>
            </a:r>
            <a:r>
              <a:rPr lang="en-US" dirty="0" smtClean="0">
                <a:solidFill>
                  <a:schemeClr val="bg1"/>
                </a:solidFill>
              </a:rPr>
              <a:t> and succession </a:t>
            </a:r>
            <a:r>
              <a:rPr lang="en-US" dirty="0">
                <a:solidFill>
                  <a:schemeClr val="bg1"/>
                </a:solidFill>
              </a:rPr>
              <a:t>classes</a:t>
            </a:r>
            <a:r>
              <a:rPr lang="en-US" dirty="0" smtClean="0">
                <a:solidFill>
                  <a:schemeClr val="bg1"/>
                </a:solidFill>
              </a:rPr>
              <a:t>) – ES / NVCS</a:t>
            </a:r>
          </a:p>
          <a:p>
            <a:pPr lvl="1" indent="-228600">
              <a:spcBef>
                <a:spcPts val="300"/>
              </a:spcBef>
              <a:spcAft>
                <a:spcPts val="300"/>
              </a:spcAft>
              <a:buFont typeface="Arial"/>
              <a:buChar char="•"/>
            </a:pPr>
            <a:r>
              <a:rPr lang="en-US" dirty="0" smtClean="0">
                <a:solidFill>
                  <a:schemeClr val="bg1"/>
                </a:solidFill>
              </a:rPr>
              <a:t>Fuel </a:t>
            </a:r>
            <a:r>
              <a:rPr lang="en-US" dirty="0">
                <a:solidFill>
                  <a:schemeClr val="bg1"/>
                </a:solidFill>
              </a:rPr>
              <a:t>(surface and canopy)</a:t>
            </a:r>
          </a:p>
          <a:p>
            <a:pPr lvl="1" indent="-228600">
              <a:spcBef>
                <a:spcPts val="300"/>
              </a:spcBef>
              <a:spcAft>
                <a:spcPts val="300"/>
              </a:spcAft>
              <a:buFont typeface="Arial"/>
              <a:buChar char="•"/>
            </a:pPr>
            <a:r>
              <a:rPr lang="en-US" dirty="0">
                <a:solidFill>
                  <a:schemeClr val="bg1"/>
                </a:solidFill>
              </a:rPr>
              <a:t>Fire regime </a:t>
            </a:r>
            <a:r>
              <a:rPr lang="en-US" dirty="0" smtClean="0">
                <a:solidFill>
                  <a:schemeClr val="bg1"/>
                </a:solidFill>
              </a:rPr>
              <a:t>condition class </a:t>
            </a:r>
            <a:r>
              <a:rPr lang="en-US" dirty="0">
                <a:solidFill>
                  <a:schemeClr val="bg1"/>
                </a:solidFill>
              </a:rPr>
              <a:t>(reference conditions</a:t>
            </a:r>
            <a:r>
              <a:rPr lang="en-US" dirty="0" smtClean="0">
                <a:solidFill>
                  <a:schemeClr val="bg1"/>
                </a:solidFill>
              </a:rPr>
              <a:t>, departure </a:t>
            </a:r>
            <a:r>
              <a:rPr lang="en-US" dirty="0">
                <a:solidFill>
                  <a:schemeClr val="bg1"/>
                </a:solidFill>
              </a:rPr>
              <a:t>from reference conditions)</a:t>
            </a:r>
          </a:p>
        </p:txBody>
      </p:sp>
      <p:sp>
        <p:nvSpPr>
          <p:cNvPr id="19462" name="Text Box 6"/>
          <p:cNvSpPr txBox="1">
            <a:spLocks noChangeArrowheads="1"/>
          </p:cNvSpPr>
          <p:nvPr/>
        </p:nvSpPr>
        <p:spPr bwMode="auto">
          <a:xfrm>
            <a:off x="381000" y="1024209"/>
            <a:ext cx="4267200" cy="1846659"/>
          </a:xfrm>
          <a:prstGeom prst="rect">
            <a:avLst/>
          </a:prstGeom>
          <a:noFill/>
          <a:ln w="9525">
            <a:noFill/>
            <a:miter lim="800000"/>
            <a:headEnd/>
            <a:tailEnd/>
          </a:ln>
        </p:spPr>
        <p:txBody>
          <a:bodyPr>
            <a:prstTxWarp prst="textNoShape">
              <a:avLst/>
            </a:prstTxWarp>
            <a:spAutoFit/>
          </a:bodyPr>
          <a:lstStyle/>
          <a:p>
            <a:pPr marL="228600" indent="-228600">
              <a:spcBef>
                <a:spcPct val="50000"/>
              </a:spcBef>
              <a:buFont typeface="Arial" charset="0"/>
              <a:buNone/>
            </a:pPr>
            <a:r>
              <a:rPr lang="en-US" sz="2200" u="sng" dirty="0">
                <a:solidFill>
                  <a:schemeClr val="bg1"/>
                </a:solidFill>
              </a:rPr>
              <a:t>Objectives</a:t>
            </a:r>
          </a:p>
          <a:p>
            <a:pPr marL="228600" indent="-228600">
              <a:spcBef>
                <a:spcPct val="50000"/>
              </a:spcBef>
              <a:buFont typeface="Arial" charset="0"/>
              <a:buChar char="–"/>
            </a:pPr>
            <a:r>
              <a:rPr lang="en-US" dirty="0">
                <a:solidFill>
                  <a:schemeClr val="bg1"/>
                </a:solidFill>
              </a:rPr>
              <a:t>A national assessment of vegetation, fuel and ecosystem </a:t>
            </a:r>
            <a:r>
              <a:rPr lang="en-US" dirty="0" smtClean="0">
                <a:solidFill>
                  <a:schemeClr val="bg1"/>
                </a:solidFill>
              </a:rPr>
              <a:t>conditions</a:t>
            </a:r>
          </a:p>
          <a:p>
            <a:pPr marL="228600" indent="-228600">
              <a:spcBef>
                <a:spcPct val="50000"/>
              </a:spcBef>
              <a:buFont typeface="Arial" charset="0"/>
              <a:buChar char="–"/>
            </a:pPr>
            <a:r>
              <a:rPr lang="en-US" dirty="0" smtClean="0">
                <a:solidFill>
                  <a:schemeClr val="bg1"/>
                </a:solidFill>
              </a:rPr>
              <a:t>Consistent, comprehensive, repeatable</a:t>
            </a:r>
            <a:endParaRPr lang="en-US" dirty="0">
              <a:solidFill>
                <a:schemeClr val="bg1"/>
              </a:solidFill>
            </a:endParaRPr>
          </a:p>
        </p:txBody>
      </p:sp>
      <p:grpSp>
        <p:nvGrpSpPr>
          <p:cNvPr id="2" name="Group 2051"/>
          <p:cNvGrpSpPr>
            <a:grpSpLocks/>
          </p:cNvGrpSpPr>
          <p:nvPr/>
        </p:nvGrpSpPr>
        <p:grpSpPr bwMode="auto">
          <a:xfrm>
            <a:off x="5875248" y="4188163"/>
            <a:ext cx="2638339" cy="1596323"/>
            <a:chOff x="384" y="288"/>
            <a:chExt cx="4992" cy="2592"/>
          </a:xfrm>
        </p:grpSpPr>
        <p:sp>
          <p:nvSpPr>
            <p:cNvPr id="9" name="Rectangle 2052"/>
            <p:cNvSpPr>
              <a:spLocks noChangeArrowheads="1"/>
            </p:cNvSpPr>
            <p:nvPr/>
          </p:nvSpPr>
          <p:spPr bwMode="auto">
            <a:xfrm>
              <a:off x="1872" y="960"/>
              <a:ext cx="384" cy="336"/>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pic>
          <p:nvPicPr>
            <p:cNvPr id="10" name="Picture 2053" descr="K:\fe\!staff\menakis\powerpoint_general\logos\landfire.jpg"/>
            <p:cNvPicPr>
              <a:picLocks noChangeAspect="1" noChangeArrowheads="1"/>
            </p:cNvPicPr>
            <p:nvPr/>
          </p:nvPicPr>
          <p:blipFill>
            <a:blip r:embed="rId2" cstate="print">
              <a:clrChange>
                <a:clrFrom>
                  <a:srgbClr val="FFFFFF"/>
                </a:clrFrom>
                <a:clrTo>
                  <a:srgbClr val="FFFFFF">
                    <a:alpha val="0"/>
                  </a:srgbClr>
                </a:clrTo>
              </a:clrChange>
            </a:blip>
            <a:srcRect l="6667" t="5000" r="6667" b="5000"/>
            <a:stretch>
              <a:fillRect/>
            </a:stretch>
          </p:blipFill>
          <p:spPr bwMode="auto">
            <a:xfrm>
              <a:off x="384" y="288"/>
              <a:ext cx="4992" cy="2592"/>
            </a:xfrm>
            <a:prstGeom prst="rect">
              <a:avLst/>
            </a:prstGeom>
            <a:noFill/>
            <a:ln>
              <a:noFill/>
            </a:ln>
          </p:spPr>
        </p:pic>
        <p:sp>
          <p:nvSpPr>
            <p:cNvPr id="11" name="Oval 2054"/>
            <p:cNvSpPr>
              <a:spLocks noChangeArrowheads="1"/>
            </p:cNvSpPr>
            <p:nvPr/>
          </p:nvSpPr>
          <p:spPr bwMode="auto">
            <a:xfrm>
              <a:off x="480" y="336"/>
              <a:ext cx="4800" cy="2496"/>
            </a:xfrm>
            <a:prstGeom prst="ellipse">
              <a:avLst/>
            </a:prstGeom>
            <a:noFill/>
            <a:ln w="57150">
              <a:noFill/>
              <a:round/>
              <a:headEnd/>
              <a:tailEnd/>
            </a:ln>
            <a:effectLst/>
          </p:spPr>
          <p:txBody>
            <a:bodyPr wrap="none" anchor="ctr">
              <a:prstTxWarp prst="textNoShape">
                <a:avLst/>
              </a:prstTxWarp>
            </a:bodyPr>
            <a:lstStyle/>
            <a:p>
              <a:endParaRPr lang="en-US"/>
            </a:p>
          </p:txBody>
        </p:sp>
      </p:grpSp>
      <p:graphicFrame>
        <p:nvGraphicFramePr>
          <p:cNvPr id="22" name="Diagram 21"/>
          <p:cNvGraphicFramePr/>
          <p:nvPr/>
        </p:nvGraphicFramePr>
        <p:xfrm>
          <a:off x="5553884" y="6017568"/>
          <a:ext cx="3281067" cy="461665"/>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pic>
        <p:nvPicPr>
          <p:cNvPr id="2050" name="Picture 2" descr="The Nature Conservancy - Protecting nature, Preserving Life">
            <a:hlinkClick r:id="rId8"/>
          </p:cNvPr>
          <p:cNvPicPr>
            <a:picLocks noChangeAspect="1" noChangeArrowheads="1"/>
          </p:cNvPicPr>
          <p:nvPr/>
        </p:nvPicPr>
        <p:blipFill>
          <a:blip r:embed="rId9" cstate="print"/>
          <a:srcRect b="23438"/>
          <a:stretch>
            <a:fillRect/>
          </a:stretch>
        </p:blipFill>
        <p:spPr bwMode="auto">
          <a:xfrm>
            <a:off x="3505200" y="6019800"/>
            <a:ext cx="1524000" cy="457200"/>
          </a:xfrm>
          <a:prstGeom prst="rect">
            <a:avLst/>
          </a:prstGeom>
          <a:noFill/>
        </p:spPr>
      </p:pic>
      <p:pic>
        <p:nvPicPr>
          <p:cNvPr id="13" name="Picture 1036" descr="USFS Logo"/>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2133600" y="5867400"/>
            <a:ext cx="695691" cy="7381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46063" y="1325563"/>
            <a:ext cx="2994025" cy="638175"/>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8" tIns="44450" rIns="90488" bIns="44450" anchor="ctr">
            <a:prstTxWarp prst="textNoShape">
              <a:avLst/>
            </a:prstTxWarp>
            <a:spAutoFit/>
          </a:bodyPr>
          <a:lstStyle/>
          <a:p>
            <a:pPr algn="ctr" defTabSz="457200"/>
            <a:endParaRPr lang="en-US" sz="3600">
              <a:solidFill>
                <a:srgbClr val="FFFF99"/>
              </a:solidFill>
            </a:endParaRPr>
          </a:p>
        </p:txBody>
      </p:sp>
      <p:sp>
        <p:nvSpPr>
          <p:cNvPr id="22531" name="Text Box 3"/>
          <p:cNvSpPr txBox="1">
            <a:spLocks noChangeArrowheads="1"/>
          </p:cNvSpPr>
          <p:nvPr/>
        </p:nvSpPr>
        <p:spPr bwMode="auto">
          <a:xfrm>
            <a:off x="152400" y="5181600"/>
            <a:ext cx="3657600" cy="1187450"/>
          </a:xfrm>
          <a:prstGeom prst="rect">
            <a:avLst/>
          </a:prstGeom>
          <a:noFill/>
          <a:ln w="12700">
            <a:noFill/>
            <a:miter lim="800000"/>
            <a:headEnd/>
            <a:tailEnd/>
          </a:ln>
          <a:effectLst/>
        </p:spPr>
        <p:txBody>
          <a:bodyPr lIns="90488" tIns="44450" rIns="90488" bIns="44450">
            <a:prstTxWarp prst="textNoShape">
              <a:avLst/>
            </a:prstTxWarp>
            <a:spAutoFit/>
          </a:bodyPr>
          <a:lstStyle/>
          <a:p>
            <a:pPr defTabSz="457200" eaLnBrk="0" hangingPunct="0"/>
            <a:r>
              <a:rPr lang="en-US" b="1">
                <a:solidFill>
                  <a:srgbClr val="000000"/>
                </a:solidFill>
              </a:rPr>
              <a:t>2002 large fire locations by fire regime condition classes 2 and 3 for Fire Regime Group I. </a:t>
            </a:r>
          </a:p>
          <a:p>
            <a:pPr defTabSz="457200" eaLnBrk="0" hangingPunct="0"/>
            <a:r>
              <a:rPr lang="en-US" b="1">
                <a:solidFill>
                  <a:srgbClr val="000000"/>
                </a:solidFill>
              </a:rPr>
              <a:t>(0-35 yr., low severity)</a:t>
            </a:r>
          </a:p>
        </p:txBody>
      </p:sp>
      <p:pic>
        <p:nvPicPr>
          <p:cNvPr id="22532" name="Picture 4" descr="west_fires_2003"/>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124200" y="609600"/>
            <a:ext cx="5676900" cy="5943600"/>
          </a:xfrm>
          <a:prstGeom prst="rect">
            <a:avLst/>
          </a:prstGeom>
          <a:noFill/>
        </p:spPr>
      </p:pic>
      <p:pic>
        <p:nvPicPr>
          <p:cNvPr id="22533" name="Picture 5" descr="LargeFirePerimeters_July23Y02_FireReg1CC23_34x22"/>
          <p:cNvPicPr>
            <a:picLocks noChangeAspect="1" noChangeArrowheads="1"/>
          </p:cNvPicPr>
          <p:nvPr/>
        </p:nvPicPr>
        <p:blipFill>
          <a:blip r:embed="rId4"/>
          <a:srcRect l="33958" t="48730" r="9753" b="27855"/>
          <a:stretch>
            <a:fillRect/>
          </a:stretch>
        </p:blipFill>
        <p:spPr bwMode="auto">
          <a:xfrm>
            <a:off x="3657600" y="762000"/>
            <a:ext cx="4430713" cy="2406650"/>
          </a:xfrm>
          <a:prstGeom prst="rect">
            <a:avLst/>
          </a:prstGeom>
          <a:noFill/>
          <a:ln w="28575">
            <a:solidFill>
              <a:schemeClr val="tx1"/>
            </a:solidFill>
            <a:miter lim="800000"/>
            <a:headEnd/>
            <a:tailEnd/>
          </a:ln>
          <a:effectLst/>
        </p:spPr>
      </p:pic>
      <p:sp>
        <p:nvSpPr>
          <p:cNvPr id="22534" name="Line 6"/>
          <p:cNvSpPr>
            <a:spLocks noChangeShapeType="1"/>
          </p:cNvSpPr>
          <p:nvPr/>
        </p:nvSpPr>
        <p:spPr bwMode="auto">
          <a:xfrm>
            <a:off x="3657600" y="3200400"/>
            <a:ext cx="1447800" cy="2057400"/>
          </a:xfrm>
          <a:prstGeom prst="line">
            <a:avLst/>
          </a:prstGeom>
          <a:noFill/>
          <a:ln w="38100">
            <a:solidFill>
              <a:schemeClr val="tx1"/>
            </a:solidFill>
            <a:round/>
            <a:headEnd/>
            <a:tailEnd/>
          </a:ln>
          <a:effectLst/>
        </p:spPr>
        <p:txBody>
          <a:bodyPr>
            <a:prstTxWarp prst="textNoShape">
              <a:avLst/>
            </a:prstTxWarp>
          </a:bodyPr>
          <a:lstStyle/>
          <a:p>
            <a:pPr defTabSz="457200"/>
            <a:endParaRPr lang="en-US">
              <a:solidFill>
                <a:srgbClr val="000000"/>
              </a:solidFill>
            </a:endParaRPr>
          </a:p>
        </p:txBody>
      </p:sp>
      <p:sp>
        <p:nvSpPr>
          <p:cNvPr id="22535" name="Line 7"/>
          <p:cNvSpPr>
            <a:spLocks noChangeShapeType="1"/>
          </p:cNvSpPr>
          <p:nvPr/>
        </p:nvSpPr>
        <p:spPr bwMode="auto">
          <a:xfrm flipH="1">
            <a:off x="7772400" y="3200400"/>
            <a:ext cx="304800" cy="1981200"/>
          </a:xfrm>
          <a:prstGeom prst="line">
            <a:avLst/>
          </a:prstGeom>
          <a:noFill/>
          <a:ln w="38100">
            <a:solidFill>
              <a:schemeClr val="tx1"/>
            </a:solidFill>
            <a:round/>
            <a:headEnd/>
            <a:tailEnd/>
          </a:ln>
          <a:effectLst/>
        </p:spPr>
        <p:txBody>
          <a:bodyPr>
            <a:prstTxWarp prst="textNoShape">
              <a:avLst/>
            </a:prstTxWarp>
          </a:bodyPr>
          <a:lstStyle/>
          <a:p>
            <a:pPr defTabSz="457200"/>
            <a:endParaRPr lang="en-US">
              <a:solidFill>
                <a:srgbClr val="000000"/>
              </a:solidFill>
            </a:endParaRPr>
          </a:p>
        </p:txBody>
      </p:sp>
      <p:sp>
        <p:nvSpPr>
          <p:cNvPr id="22536" name="Text Box 8"/>
          <p:cNvSpPr txBox="1">
            <a:spLocks noChangeArrowheads="1"/>
          </p:cNvSpPr>
          <p:nvPr/>
        </p:nvSpPr>
        <p:spPr bwMode="auto">
          <a:xfrm>
            <a:off x="39688" y="990600"/>
            <a:ext cx="3200400" cy="1220788"/>
          </a:xfrm>
          <a:prstGeom prst="rect">
            <a:avLst/>
          </a:prstGeom>
          <a:noFill/>
          <a:ln w="9525">
            <a:noFill/>
            <a:miter lim="800000"/>
            <a:headEnd/>
            <a:tailEnd/>
          </a:ln>
          <a:effectLst/>
        </p:spPr>
        <p:txBody>
          <a:bodyPr>
            <a:prstTxWarp prst="textNoShape">
              <a:avLst/>
            </a:prstTxWarp>
            <a:spAutoFit/>
          </a:bodyPr>
          <a:lstStyle/>
          <a:p>
            <a:pPr algn="ctr" defTabSz="457200"/>
            <a:r>
              <a:rPr lang="en-US" sz="2800" dirty="0">
                <a:solidFill>
                  <a:srgbClr val="000000"/>
                </a:solidFill>
              </a:rPr>
              <a:t>LF History</a:t>
            </a:r>
          </a:p>
          <a:p>
            <a:pPr algn="ctr" defTabSz="457200"/>
            <a:r>
              <a:rPr lang="en-US" sz="2800" dirty="0">
                <a:solidFill>
                  <a:srgbClr val="000000"/>
                </a:solidFill>
              </a:rPr>
              <a:t>‘Coarse scale’ </a:t>
            </a:r>
            <a:r>
              <a:rPr lang="en-US" dirty="0">
                <a:solidFill>
                  <a:srgbClr val="000000"/>
                </a:solidFill>
              </a:rPr>
              <a:t>National FRCC map, 1999</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7459" name="Picture 3" descr="Legend"/>
          <p:cNvPicPr>
            <a:picLocks noChangeAspect="1" noChangeArrowheads="1"/>
          </p:cNvPicPr>
          <p:nvPr/>
        </p:nvPicPr>
        <p:blipFill>
          <a:blip r:embed="rId3"/>
          <a:srcRect/>
          <a:stretch>
            <a:fillRect/>
          </a:stretch>
        </p:blipFill>
        <p:spPr bwMode="auto">
          <a:xfrm>
            <a:off x="7162800" y="4114800"/>
            <a:ext cx="884238" cy="2219325"/>
          </a:xfrm>
          <a:prstGeom prst="rect">
            <a:avLst/>
          </a:prstGeom>
          <a:noFill/>
        </p:spPr>
      </p:pic>
      <p:grpSp>
        <p:nvGrpSpPr>
          <p:cNvPr id="2" name="Group 4"/>
          <p:cNvGrpSpPr/>
          <p:nvPr/>
        </p:nvGrpSpPr>
        <p:grpSpPr>
          <a:xfrm>
            <a:off x="1580737" y="304800"/>
            <a:ext cx="5982527" cy="6094413"/>
            <a:chOff x="1580737" y="304800"/>
            <a:chExt cx="5982527" cy="6094413"/>
          </a:xfrm>
        </p:grpSpPr>
        <p:pic>
          <p:nvPicPr>
            <p:cNvPr id="147458" name="Picture 2" descr="9mile_R1InformsFuels_Figa"/>
            <p:cNvPicPr>
              <a:picLocks noChangeAspect="1" noChangeArrowheads="1"/>
            </p:cNvPicPr>
            <p:nvPr/>
          </p:nvPicPr>
          <p:blipFill>
            <a:blip r:embed="rId4"/>
            <a:srcRect/>
            <a:stretch>
              <a:fillRect/>
            </a:stretch>
          </p:blipFill>
          <p:spPr bwMode="auto">
            <a:xfrm>
              <a:off x="2000664" y="914400"/>
              <a:ext cx="5484812" cy="5484813"/>
            </a:xfrm>
            <a:prstGeom prst="rect">
              <a:avLst/>
            </a:prstGeom>
            <a:noFill/>
            <a:ln w="9525">
              <a:noFill/>
              <a:miter lim="800000"/>
              <a:headEnd/>
              <a:tailEnd/>
            </a:ln>
          </p:spPr>
        </p:pic>
        <p:sp>
          <p:nvSpPr>
            <p:cNvPr id="147460" name="Text Box 4"/>
            <p:cNvSpPr txBox="1">
              <a:spLocks noChangeArrowheads="1"/>
            </p:cNvSpPr>
            <p:nvPr/>
          </p:nvSpPr>
          <p:spPr bwMode="auto">
            <a:xfrm>
              <a:off x="1580737" y="304800"/>
              <a:ext cx="5982527" cy="369332"/>
            </a:xfrm>
            <a:prstGeom prst="rect">
              <a:avLst/>
            </a:prstGeom>
            <a:noFill/>
            <a:ln w="9525">
              <a:noFill/>
              <a:miter lim="800000"/>
              <a:headEnd/>
              <a:tailEnd/>
            </a:ln>
            <a:effectLst/>
          </p:spPr>
          <p:txBody>
            <a:bodyPr wrap="none">
              <a:prstTxWarp prst="textNoShape">
                <a:avLst/>
              </a:prstTxWarp>
              <a:spAutoFit/>
            </a:bodyPr>
            <a:lstStyle/>
            <a:p>
              <a:pPr defTabSz="457200"/>
              <a:r>
                <a:rPr lang="en-US" b="1" dirty="0">
                  <a:solidFill>
                    <a:srgbClr val="000000"/>
                  </a:solidFill>
                </a:rPr>
                <a:t>9-Mile Ranger District, Lolo National </a:t>
              </a:r>
              <a:r>
                <a:rPr lang="en-US" b="1" dirty="0" smtClean="0">
                  <a:solidFill>
                    <a:srgbClr val="000000"/>
                  </a:solidFill>
                </a:rPr>
                <a:t>Forest, Ca. 2000</a:t>
              </a:r>
              <a:endParaRPr lang="en-US" b="1" dirty="0">
                <a:solidFill>
                  <a:srgbClr val="000000"/>
                </a:solidFill>
              </a:endParaRPr>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8483" name="Picture 3" descr="Legend"/>
          <p:cNvPicPr>
            <a:picLocks noChangeAspect="1" noChangeArrowheads="1"/>
          </p:cNvPicPr>
          <p:nvPr/>
        </p:nvPicPr>
        <p:blipFill>
          <a:blip r:embed="rId3"/>
          <a:srcRect/>
          <a:stretch>
            <a:fillRect/>
          </a:stretch>
        </p:blipFill>
        <p:spPr bwMode="auto">
          <a:xfrm>
            <a:off x="7162800" y="4114800"/>
            <a:ext cx="884238" cy="2219325"/>
          </a:xfrm>
          <a:prstGeom prst="rect">
            <a:avLst/>
          </a:prstGeom>
          <a:noFill/>
        </p:spPr>
      </p:pic>
      <p:sp>
        <p:nvSpPr>
          <p:cNvPr id="148484" name="Text Box 4"/>
          <p:cNvSpPr txBox="1">
            <a:spLocks noChangeArrowheads="1"/>
          </p:cNvSpPr>
          <p:nvPr/>
        </p:nvSpPr>
        <p:spPr bwMode="auto">
          <a:xfrm>
            <a:off x="1812925" y="417513"/>
            <a:ext cx="184150" cy="366712"/>
          </a:xfrm>
          <a:prstGeom prst="rect">
            <a:avLst/>
          </a:prstGeom>
          <a:noFill/>
          <a:ln w="9525">
            <a:noFill/>
            <a:miter lim="800000"/>
            <a:headEnd/>
            <a:tailEnd/>
          </a:ln>
          <a:effectLst/>
        </p:spPr>
        <p:txBody>
          <a:bodyPr wrap="none">
            <a:prstTxWarp prst="textNoShape">
              <a:avLst/>
            </a:prstTxWarp>
            <a:spAutoFit/>
          </a:bodyPr>
          <a:lstStyle/>
          <a:p>
            <a:pPr defTabSz="457200"/>
            <a:endParaRPr lang="en-US">
              <a:solidFill>
                <a:srgbClr val="000000"/>
              </a:solidFill>
            </a:endParaRPr>
          </a:p>
        </p:txBody>
      </p:sp>
      <p:grpSp>
        <p:nvGrpSpPr>
          <p:cNvPr id="2" name="Group 6"/>
          <p:cNvGrpSpPr/>
          <p:nvPr/>
        </p:nvGrpSpPr>
        <p:grpSpPr>
          <a:xfrm>
            <a:off x="1580737" y="304800"/>
            <a:ext cx="5982527" cy="6092825"/>
            <a:chOff x="1675210" y="304800"/>
            <a:chExt cx="5982527" cy="6092825"/>
          </a:xfrm>
        </p:grpSpPr>
        <p:pic>
          <p:nvPicPr>
            <p:cNvPr id="148482" name="Picture 2" descr="9mile_LFFuelsMAC_Figa"/>
            <p:cNvPicPr>
              <a:picLocks noChangeAspect="1" noChangeArrowheads="1"/>
            </p:cNvPicPr>
            <p:nvPr/>
          </p:nvPicPr>
          <p:blipFill>
            <a:blip r:embed="rId4"/>
            <a:srcRect/>
            <a:stretch>
              <a:fillRect/>
            </a:stretch>
          </p:blipFill>
          <p:spPr bwMode="auto">
            <a:xfrm>
              <a:off x="1924067" y="912813"/>
              <a:ext cx="5484812" cy="5484812"/>
            </a:xfrm>
            <a:prstGeom prst="rect">
              <a:avLst/>
            </a:prstGeom>
            <a:noFill/>
            <a:ln w="9525">
              <a:noFill/>
              <a:miter lim="800000"/>
              <a:headEnd/>
              <a:tailEnd/>
            </a:ln>
          </p:spPr>
        </p:pic>
        <p:sp>
          <p:nvSpPr>
            <p:cNvPr id="6" name="Text Box 4"/>
            <p:cNvSpPr txBox="1">
              <a:spLocks noChangeArrowheads="1"/>
            </p:cNvSpPr>
            <p:nvPr/>
          </p:nvSpPr>
          <p:spPr bwMode="auto">
            <a:xfrm>
              <a:off x="1675210" y="304800"/>
              <a:ext cx="5982527" cy="369332"/>
            </a:xfrm>
            <a:prstGeom prst="rect">
              <a:avLst/>
            </a:prstGeom>
            <a:noFill/>
            <a:ln w="9525">
              <a:noFill/>
              <a:miter lim="800000"/>
              <a:headEnd/>
              <a:tailEnd/>
            </a:ln>
            <a:effectLst/>
          </p:spPr>
          <p:txBody>
            <a:bodyPr wrap="none">
              <a:prstTxWarp prst="textNoShape">
                <a:avLst/>
              </a:prstTxWarp>
              <a:spAutoFit/>
            </a:bodyPr>
            <a:lstStyle/>
            <a:p>
              <a:pPr defTabSz="457200"/>
              <a:r>
                <a:rPr lang="en-US" b="1" dirty="0">
                  <a:solidFill>
                    <a:srgbClr val="000000"/>
                  </a:solidFill>
                </a:rPr>
                <a:t>9-Mile Ranger District, Lolo National </a:t>
              </a:r>
              <a:r>
                <a:rPr lang="en-US" b="1" dirty="0" smtClean="0">
                  <a:solidFill>
                    <a:srgbClr val="000000"/>
                  </a:solidFill>
                </a:rPr>
                <a:t>Forest, Ca. 2000</a:t>
              </a:r>
              <a:endParaRPr lang="en-US" b="1" dirty="0">
                <a:solidFill>
                  <a:srgbClr val="000000"/>
                </a:solidFill>
              </a:endParaRPr>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sz="3600" b="1" u="sng" dirty="0">
                <a:latin typeface="+mn-lt"/>
              </a:rPr>
              <a:t>The Integrated</a:t>
            </a:r>
            <a:br>
              <a:rPr lang="en-US" sz="3600" b="1" u="sng" dirty="0">
                <a:latin typeface="+mn-lt"/>
              </a:rPr>
            </a:br>
            <a:r>
              <a:rPr lang="en-US" sz="3600" b="1" u="sng" dirty="0">
                <a:latin typeface="+mn-lt"/>
              </a:rPr>
              <a:t>LANDFIRE Vegetation Database</a:t>
            </a:r>
          </a:p>
        </p:txBody>
      </p:sp>
      <p:sp>
        <p:nvSpPr>
          <p:cNvPr id="34819" name="Rectangle 3"/>
          <p:cNvSpPr>
            <a:spLocks noGrp="1" noChangeArrowheads="1"/>
          </p:cNvSpPr>
          <p:nvPr>
            <p:ph type="body" idx="1"/>
          </p:nvPr>
        </p:nvSpPr>
        <p:spPr>
          <a:xfrm>
            <a:off x="381000" y="2332038"/>
            <a:ext cx="8229600" cy="4525962"/>
          </a:xfrm>
        </p:spPr>
        <p:txBody>
          <a:bodyPr/>
          <a:lstStyle/>
          <a:p>
            <a:endParaRPr lang="en-US" sz="2000"/>
          </a:p>
          <a:p>
            <a:endParaRPr lang="en-US"/>
          </a:p>
        </p:txBody>
      </p:sp>
      <p:pic>
        <p:nvPicPr>
          <p:cNvPr id="34820" name="Picture 4"/>
          <p:cNvPicPr>
            <a:picLocks noChangeAspect="1" noChangeArrowheads="1"/>
          </p:cNvPicPr>
          <p:nvPr/>
        </p:nvPicPr>
        <p:blipFill>
          <a:blip r:embed="rId2"/>
          <a:srcRect/>
          <a:stretch>
            <a:fillRect/>
          </a:stretch>
        </p:blipFill>
        <p:spPr bwMode="auto">
          <a:xfrm>
            <a:off x="4572000" y="1981200"/>
            <a:ext cx="4283075" cy="4572000"/>
          </a:xfrm>
          <a:prstGeom prst="rect">
            <a:avLst/>
          </a:prstGeom>
          <a:noFill/>
          <a:ln w="9525">
            <a:noFill/>
            <a:miter lim="800000"/>
            <a:headEnd/>
            <a:tailEnd/>
          </a:ln>
          <a:effectLst/>
        </p:spPr>
      </p:pic>
      <p:sp>
        <p:nvSpPr>
          <p:cNvPr id="34821" name="Rectangle 5"/>
          <p:cNvSpPr>
            <a:spLocks noChangeArrowheads="1"/>
          </p:cNvSpPr>
          <p:nvPr/>
        </p:nvSpPr>
        <p:spPr bwMode="auto">
          <a:xfrm>
            <a:off x="457200" y="1701096"/>
            <a:ext cx="5638800" cy="1261884"/>
          </a:xfrm>
          <a:prstGeom prst="rect">
            <a:avLst/>
          </a:prstGeom>
          <a:noFill/>
          <a:ln w="9525">
            <a:noFill/>
            <a:miter lim="800000"/>
            <a:headEnd/>
            <a:tailEnd/>
          </a:ln>
          <a:effectLst/>
        </p:spPr>
        <p:txBody>
          <a:bodyPr>
            <a:prstTxWarp prst="textNoShape">
              <a:avLst/>
            </a:prstTxWarp>
            <a:spAutoFit/>
          </a:bodyPr>
          <a:lstStyle/>
          <a:p>
            <a:pPr defTabSz="457200"/>
            <a:r>
              <a:rPr lang="en-US" sz="2800" b="1" u="sng" dirty="0">
                <a:solidFill>
                  <a:srgbClr val="000000"/>
                </a:solidFill>
              </a:rPr>
              <a:t>Potential Vegetation</a:t>
            </a:r>
          </a:p>
          <a:p>
            <a:pPr defTabSz="457200"/>
            <a:r>
              <a:rPr lang="en-US" sz="2400" dirty="0">
                <a:solidFill>
                  <a:srgbClr val="000000"/>
                </a:solidFill>
              </a:rPr>
              <a:t>Environmental Site Potential</a:t>
            </a:r>
          </a:p>
          <a:p>
            <a:pPr defTabSz="457200"/>
            <a:r>
              <a:rPr lang="en-US" sz="2400" dirty="0">
                <a:solidFill>
                  <a:srgbClr val="000000"/>
                </a:solidFill>
              </a:rPr>
              <a:t>Biophysical Setting</a:t>
            </a:r>
          </a:p>
        </p:txBody>
      </p:sp>
      <p:sp>
        <p:nvSpPr>
          <p:cNvPr id="34822" name="Rectangle 6"/>
          <p:cNvSpPr>
            <a:spLocks noChangeArrowheads="1"/>
          </p:cNvSpPr>
          <p:nvPr/>
        </p:nvSpPr>
        <p:spPr bwMode="auto">
          <a:xfrm>
            <a:off x="457200" y="2962980"/>
            <a:ext cx="4572000" cy="1631216"/>
          </a:xfrm>
          <a:prstGeom prst="rect">
            <a:avLst/>
          </a:prstGeom>
          <a:noFill/>
          <a:ln w="9525">
            <a:noFill/>
            <a:miter lim="800000"/>
            <a:headEnd/>
            <a:tailEnd/>
          </a:ln>
          <a:effectLst/>
        </p:spPr>
        <p:txBody>
          <a:bodyPr>
            <a:prstTxWarp prst="textNoShape">
              <a:avLst/>
            </a:prstTxWarp>
            <a:spAutoFit/>
          </a:bodyPr>
          <a:lstStyle/>
          <a:p>
            <a:pPr defTabSz="457200"/>
            <a:r>
              <a:rPr lang="en-US" sz="2800" b="1" u="sng" dirty="0">
                <a:solidFill>
                  <a:srgbClr val="000000"/>
                </a:solidFill>
              </a:rPr>
              <a:t>Existing Vegetation</a:t>
            </a:r>
          </a:p>
          <a:p>
            <a:pPr defTabSz="457200"/>
            <a:r>
              <a:rPr lang="en-US" sz="2400" dirty="0">
                <a:solidFill>
                  <a:srgbClr val="000000"/>
                </a:solidFill>
              </a:rPr>
              <a:t>Existing Vegetation</a:t>
            </a:r>
          </a:p>
          <a:p>
            <a:pPr defTabSz="457200"/>
            <a:r>
              <a:rPr lang="en-US" sz="2400" dirty="0">
                <a:solidFill>
                  <a:srgbClr val="000000"/>
                </a:solidFill>
              </a:rPr>
              <a:t>Vegetation Cover</a:t>
            </a:r>
          </a:p>
          <a:p>
            <a:pPr defTabSz="457200"/>
            <a:r>
              <a:rPr lang="en-US" sz="2400" dirty="0">
                <a:solidFill>
                  <a:srgbClr val="000000"/>
                </a:solidFill>
              </a:rPr>
              <a:t>Vegetation Height</a:t>
            </a:r>
          </a:p>
        </p:txBody>
      </p:sp>
      <p:sp>
        <p:nvSpPr>
          <p:cNvPr id="7" name="Rectangle 6"/>
          <p:cNvSpPr>
            <a:spLocks noChangeArrowheads="1"/>
          </p:cNvSpPr>
          <p:nvPr/>
        </p:nvSpPr>
        <p:spPr bwMode="auto">
          <a:xfrm>
            <a:off x="457200" y="4594196"/>
            <a:ext cx="6324600" cy="1261884"/>
          </a:xfrm>
          <a:prstGeom prst="rect">
            <a:avLst/>
          </a:prstGeom>
          <a:noFill/>
          <a:ln w="9525">
            <a:noFill/>
            <a:miter lim="800000"/>
            <a:headEnd/>
            <a:tailEnd/>
          </a:ln>
          <a:effectLst/>
        </p:spPr>
        <p:txBody>
          <a:bodyPr wrap="square">
            <a:prstTxWarp prst="textNoShape">
              <a:avLst/>
            </a:prstTxWarp>
            <a:spAutoFit/>
          </a:bodyPr>
          <a:lstStyle/>
          <a:p>
            <a:pPr defTabSz="457200"/>
            <a:r>
              <a:rPr lang="en-US" sz="2800" b="1" u="sng" dirty="0" smtClean="0">
                <a:solidFill>
                  <a:srgbClr val="000000"/>
                </a:solidFill>
              </a:rPr>
              <a:t>Wildland fuels</a:t>
            </a:r>
          </a:p>
          <a:p>
            <a:pPr defTabSz="457200"/>
            <a:r>
              <a:rPr lang="en-US" sz="2400" dirty="0" smtClean="0">
                <a:solidFill>
                  <a:srgbClr val="000000"/>
                </a:solidFill>
              </a:rPr>
              <a:t>Surface Fire Behavior Fuel models</a:t>
            </a:r>
          </a:p>
          <a:p>
            <a:pPr defTabSz="457200"/>
            <a:r>
              <a:rPr lang="en-US" sz="2400" dirty="0" smtClean="0">
                <a:solidFill>
                  <a:srgbClr val="000000"/>
                </a:solidFill>
              </a:rPr>
              <a:t>Canopy fuel</a:t>
            </a:r>
            <a:endParaRPr lang="en-US" sz="2400" dirty="0">
              <a:solidFill>
                <a:srgbClr val="0000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81000" y="122238"/>
            <a:ext cx="8229600" cy="1143000"/>
          </a:xfrm>
        </p:spPr>
        <p:txBody>
          <a:bodyPr/>
          <a:lstStyle/>
          <a:p>
            <a:r>
              <a:rPr lang="en-US" sz="3600" b="1" u="sng" dirty="0"/>
              <a:t>LANDFIRE Data Products</a:t>
            </a:r>
          </a:p>
        </p:txBody>
      </p:sp>
      <p:pic>
        <p:nvPicPr>
          <p:cNvPr id="3075" name="Picture 3"/>
          <p:cNvPicPr>
            <a:picLocks noGrp="1" noChangeAspect="1" noChangeArrowheads="1"/>
          </p:cNvPicPr>
          <p:nvPr>
            <p:ph sz="half" idx="1"/>
          </p:nvPr>
        </p:nvPicPr>
        <p:blipFill>
          <a:blip r:embed="rId2"/>
          <a:srcRect/>
          <a:stretch>
            <a:fillRect/>
          </a:stretch>
        </p:blipFill>
        <p:spPr>
          <a:xfrm>
            <a:off x="457200" y="3810000"/>
            <a:ext cx="4038600" cy="2779713"/>
          </a:xfrm>
          <a:noFill/>
          <a:ln w="25400">
            <a:solidFill>
              <a:schemeClr val="tx1"/>
            </a:solidFill>
          </a:ln>
        </p:spPr>
      </p:pic>
      <p:pic>
        <p:nvPicPr>
          <p:cNvPr id="3076" name="Picture 4"/>
          <p:cNvPicPr>
            <a:picLocks noGrp="1" noChangeArrowheads="1"/>
          </p:cNvPicPr>
          <p:nvPr>
            <p:ph sz="half" idx="2"/>
          </p:nvPr>
        </p:nvPicPr>
        <p:blipFill>
          <a:blip r:embed="rId3"/>
          <a:srcRect/>
          <a:stretch>
            <a:fillRect/>
          </a:stretch>
        </p:blipFill>
        <p:spPr>
          <a:xfrm>
            <a:off x="4648200" y="3805238"/>
            <a:ext cx="4038600" cy="2789237"/>
          </a:xfrm>
          <a:noFill/>
          <a:ln w="25400">
            <a:solidFill>
              <a:schemeClr val="tx1"/>
            </a:solidFill>
          </a:ln>
        </p:spPr>
      </p:pic>
      <p:sp>
        <p:nvSpPr>
          <p:cNvPr id="3077" name="Rectangle 5"/>
          <p:cNvSpPr>
            <a:spLocks noChangeArrowheads="1"/>
          </p:cNvSpPr>
          <p:nvPr/>
        </p:nvSpPr>
        <p:spPr bwMode="auto">
          <a:xfrm>
            <a:off x="457200" y="1981200"/>
            <a:ext cx="4038600" cy="1200329"/>
          </a:xfrm>
          <a:prstGeom prst="rect">
            <a:avLst/>
          </a:prstGeom>
          <a:noFill/>
          <a:ln w="9525">
            <a:noFill/>
            <a:miter lim="800000"/>
            <a:headEnd/>
            <a:tailEnd/>
          </a:ln>
          <a:effectLst/>
        </p:spPr>
        <p:txBody>
          <a:bodyPr>
            <a:prstTxWarp prst="textNoShape">
              <a:avLst/>
            </a:prstTxWarp>
            <a:spAutoFit/>
          </a:bodyPr>
          <a:lstStyle/>
          <a:p>
            <a:pPr lvl="1" defTabSz="457200">
              <a:buFont typeface="Arial"/>
              <a:buChar char="•"/>
            </a:pPr>
            <a:r>
              <a:rPr lang="en-US" b="1" dirty="0">
                <a:solidFill>
                  <a:srgbClr val="000000"/>
                </a:solidFill>
              </a:rPr>
              <a:t>Surface Fuel Models </a:t>
            </a:r>
          </a:p>
          <a:p>
            <a:pPr lvl="1" defTabSz="457200">
              <a:buFont typeface="Arial"/>
              <a:buChar char="•"/>
            </a:pPr>
            <a:r>
              <a:rPr lang="en-US" b="1" dirty="0">
                <a:solidFill>
                  <a:srgbClr val="000000"/>
                </a:solidFill>
              </a:rPr>
              <a:t>Fire Effects Models</a:t>
            </a:r>
          </a:p>
          <a:p>
            <a:pPr lvl="1" defTabSz="457200">
              <a:buFont typeface="Arial"/>
              <a:buChar char="•"/>
            </a:pPr>
            <a:r>
              <a:rPr lang="en-US" b="1" dirty="0">
                <a:solidFill>
                  <a:srgbClr val="000000"/>
                </a:solidFill>
              </a:rPr>
              <a:t>Historical Fire Regimes</a:t>
            </a:r>
          </a:p>
          <a:p>
            <a:pPr lvl="1" defTabSz="457200">
              <a:buFont typeface="Arial"/>
              <a:buChar char="•"/>
            </a:pPr>
            <a:r>
              <a:rPr lang="en-US" b="1" dirty="0">
                <a:solidFill>
                  <a:srgbClr val="000000"/>
                </a:solidFill>
              </a:rPr>
              <a:t>Fire Regime Condition </a:t>
            </a:r>
            <a:r>
              <a:rPr lang="en-US" b="1" dirty="0" smtClean="0">
                <a:solidFill>
                  <a:srgbClr val="000000"/>
                </a:solidFill>
              </a:rPr>
              <a:t>Class</a:t>
            </a:r>
            <a:endParaRPr lang="en-US" b="1" dirty="0">
              <a:solidFill>
                <a:srgbClr val="000000"/>
              </a:solidFill>
            </a:endParaRPr>
          </a:p>
        </p:txBody>
      </p:sp>
      <p:sp>
        <p:nvSpPr>
          <p:cNvPr id="3078" name="Rectangle 6"/>
          <p:cNvSpPr>
            <a:spLocks noChangeArrowheads="1"/>
          </p:cNvSpPr>
          <p:nvPr/>
        </p:nvSpPr>
        <p:spPr bwMode="auto">
          <a:xfrm>
            <a:off x="4572000" y="1981200"/>
            <a:ext cx="4572000" cy="1200329"/>
          </a:xfrm>
          <a:prstGeom prst="rect">
            <a:avLst/>
          </a:prstGeom>
          <a:noFill/>
          <a:ln w="9525">
            <a:noFill/>
            <a:miter lim="800000"/>
            <a:headEnd/>
            <a:tailEnd/>
          </a:ln>
          <a:effectLst/>
        </p:spPr>
        <p:txBody>
          <a:bodyPr>
            <a:prstTxWarp prst="textNoShape">
              <a:avLst/>
            </a:prstTxWarp>
            <a:spAutoFit/>
          </a:bodyPr>
          <a:lstStyle/>
          <a:p>
            <a:pPr lvl="1" defTabSz="457200">
              <a:buFont typeface="Arial"/>
              <a:buChar char="•"/>
            </a:pPr>
            <a:r>
              <a:rPr lang="en-US" b="1" dirty="0" smtClean="0">
                <a:solidFill>
                  <a:srgbClr val="000000"/>
                </a:solidFill>
              </a:rPr>
              <a:t>Canopy Fuels</a:t>
            </a:r>
          </a:p>
          <a:p>
            <a:pPr lvl="1" defTabSz="457200">
              <a:buFont typeface="Arial"/>
              <a:buChar char="•"/>
            </a:pPr>
            <a:r>
              <a:rPr lang="en-US" b="1" dirty="0" smtClean="0">
                <a:solidFill>
                  <a:srgbClr val="000000"/>
                </a:solidFill>
              </a:rPr>
              <a:t>Vegetation </a:t>
            </a:r>
            <a:r>
              <a:rPr lang="en-US" b="1" dirty="0">
                <a:solidFill>
                  <a:srgbClr val="000000"/>
                </a:solidFill>
              </a:rPr>
              <a:t>Composition</a:t>
            </a:r>
          </a:p>
          <a:p>
            <a:pPr lvl="1" defTabSz="457200">
              <a:buFont typeface="Arial"/>
              <a:buChar char="•"/>
            </a:pPr>
            <a:r>
              <a:rPr lang="en-US" b="1" dirty="0">
                <a:solidFill>
                  <a:srgbClr val="000000"/>
                </a:solidFill>
              </a:rPr>
              <a:t>Vegetation Structure</a:t>
            </a:r>
          </a:p>
          <a:p>
            <a:pPr lvl="1" defTabSz="457200">
              <a:buFont typeface="Arial"/>
              <a:buChar char="•"/>
            </a:pPr>
            <a:r>
              <a:rPr lang="en-US" b="1" dirty="0">
                <a:solidFill>
                  <a:srgbClr val="000000"/>
                </a:solidFill>
              </a:rPr>
              <a:t>Potential Vegetation</a:t>
            </a:r>
          </a:p>
        </p:txBody>
      </p:sp>
      <p:sp>
        <p:nvSpPr>
          <p:cNvPr id="3079" name="Text Box 7"/>
          <p:cNvSpPr txBox="1">
            <a:spLocks noChangeArrowheads="1"/>
          </p:cNvSpPr>
          <p:nvPr/>
        </p:nvSpPr>
        <p:spPr bwMode="auto">
          <a:xfrm>
            <a:off x="1966158" y="1066800"/>
            <a:ext cx="5211683" cy="646331"/>
          </a:xfrm>
          <a:prstGeom prst="rect">
            <a:avLst/>
          </a:prstGeom>
          <a:noFill/>
          <a:ln w="9525">
            <a:noFill/>
            <a:miter lim="800000"/>
            <a:headEnd/>
            <a:tailEnd/>
          </a:ln>
          <a:effectLst/>
        </p:spPr>
        <p:txBody>
          <a:bodyPr wrap="none">
            <a:prstTxWarp prst="textNoShape">
              <a:avLst/>
            </a:prstTxWarp>
            <a:spAutoFit/>
          </a:bodyPr>
          <a:lstStyle/>
          <a:p>
            <a:pPr algn="ctr" defTabSz="457200"/>
            <a:r>
              <a:rPr lang="en-US" b="1" dirty="0">
                <a:solidFill>
                  <a:srgbClr val="000000"/>
                </a:solidFill>
              </a:rPr>
              <a:t>LANDFIRE Data Products are based on </a:t>
            </a:r>
          </a:p>
          <a:p>
            <a:pPr algn="ctr" defTabSz="457200"/>
            <a:r>
              <a:rPr lang="en-US" b="1" dirty="0">
                <a:solidFill>
                  <a:srgbClr val="000000"/>
                </a:solidFill>
              </a:rPr>
              <a:t>Field-Referenced Data and </a:t>
            </a:r>
            <a:r>
              <a:rPr lang="en-US" b="1" dirty="0" smtClean="0">
                <a:solidFill>
                  <a:srgbClr val="000000"/>
                </a:solidFill>
              </a:rPr>
              <a:t>Landsat 7 imagery</a:t>
            </a:r>
            <a:endParaRPr lang="en-US" b="1" dirty="0">
              <a:solidFill>
                <a:srgbClr val="000000"/>
              </a:solidFill>
            </a:endParaRPr>
          </a:p>
        </p:txBody>
      </p:sp>
      <p:sp>
        <p:nvSpPr>
          <p:cNvPr id="3080" name="Text Box 8"/>
          <p:cNvSpPr txBox="1">
            <a:spLocks noChangeArrowheads="1"/>
          </p:cNvSpPr>
          <p:nvPr/>
        </p:nvSpPr>
        <p:spPr bwMode="auto">
          <a:xfrm>
            <a:off x="381000" y="3505200"/>
            <a:ext cx="3114675" cy="336550"/>
          </a:xfrm>
          <a:prstGeom prst="rect">
            <a:avLst/>
          </a:prstGeom>
          <a:noFill/>
          <a:ln w="9525">
            <a:noFill/>
            <a:miter lim="800000"/>
            <a:headEnd/>
            <a:tailEnd/>
          </a:ln>
          <a:effectLst/>
        </p:spPr>
        <p:txBody>
          <a:bodyPr wrap="none">
            <a:prstTxWarp prst="textNoShape">
              <a:avLst/>
            </a:prstTxWarp>
            <a:spAutoFit/>
          </a:bodyPr>
          <a:lstStyle/>
          <a:p>
            <a:pPr defTabSz="457200"/>
            <a:r>
              <a:rPr lang="en-US" sz="1600" b="1" i="1">
                <a:solidFill>
                  <a:srgbClr val="000000"/>
                </a:solidFill>
              </a:rPr>
              <a:t>Glacier National Park wildfires</a:t>
            </a:r>
          </a:p>
        </p:txBody>
      </p:sp>
      <p:sp>
        <p:nvSpPr>
          <p:cNvPr id="3081" name="Text Box 9"/>
          <p:cNvSpPr txBox="1">
            <a:spLocks noChangeArrowheads="1"/>
          </p:cNvSpPr>
          <p:nvPr/>
        </p:nvSpPr>
        <p:spPr bwMode="auto">
          <a:xfrm>
            <a:off x="4495800" y="3505200"/>
            <a:ext cx="3171825" cy="336550"/>
          </a:xfrm>
          <a:prstGeom prst="rect">
            <a:avLst/>
          </a:prstGeom>
          <a:noFill/>
          <a:ln w="9525">
            <a:noFill/>
            <a:miter lim="800000"/>
            <a:headEnd/>
            <a:tailEnd/>
          </a:ln>
          <a:effectLst/>
        </p:spPr>
        <p:txBody>
          <a:bodyPr wrap="none">
            <a:prstTxWarp prst="textNoShape">
              <a:avLst/>
            </a:prstTxWarp>
            <a:spAutoFit/>
          </a:bodyPr>
          <a:lstStyle/>
          <a:p>
            <a:pPr defTabSz="457200"/>
            <a:r>
              <a:rPr lang="en-US" sz="1600" b="1" i="1">
                <a:solidFill>
                  <a:srgbClr val="000000"/>
                </a:solidFill>
              </a:rPr>
              <a:t>Updated LANDFIRE Vegetation</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sz="3600" b="1" u="sng" dirty="0"/>
              <a:t>The LANDFIRE process</a:t>
            </a:r>
          </a:p>
        </p:txBody>
      </p:sp>
      <p:pic>
        <p:nvPicPr>
          <p:cNvPr id="25603" name="Picture 3" descr="LANDFIRE_Flow"/>
          <p:cNvPicPr>
            <a:picLocks noChangeAspect="1" noChangeArrowheads="1"/>
          </p:cNvPicPr>
          <p:nvPr/>
        </p:nvPicPr>
        <p:blipFill>
          <a:blip r:embed="rId2"/>
          <a:srcRect/>
          <a:stretch>
            <a:fillRect/>
          </a:stretch>
        </p:blipFill>
        <p:spPr bwMode="auto">
          <a:xfrm>
            <a:off x="1436688" y="1960563"/>
            <a:ext cx="6269037" cy="2935287"/>
          </a:xfrm>
          <a:prstGeom prst="rect">
            <a:avLst/>
          </a:prstGeom>
          <a:noFill/>
        </p:spPr>
      </p:pic>
      <p:sp>
        <p:nvSpPr>
          <p:cNvPr id="25604" name="AutoShape 4"/>
          <p:cNvSpPr>
            <a:spLocks noChangeArrowheads="1"/>
          </p:cNvSpPr>
          <p:nvPr/>
        </p:nvSpPr>
        <p:spPr bwMode="auto">
          <a:xfrm>
            <a:off x="3352800" y="4648200"/>
            <a:ext cx="2590800" cy="609600"/>
          </a:xfrm>
          <a:prstGeom prst="rightArrow">
            <a:avLst>
              <a:gd name="adj1" fmla="val 50000"/>
              <a:gd name="adj2" fmla="val 106250"/>
            </a:avLst>
          </a:prstGeom>
          <a:noFill/>
          <a:ln w="9525">
            <a:solidFill>
              <a:schemeClr val="tx1"/>
            </a:solidFill>
            <a:miter lim="800000"/>
            <a:headEnd/>
            <a:tailEnd/>
          </a:ln>
          <a:effectLst/>
        </p:spPr>
        <p:txBody>
          <a:bodyPr wrap="none" anchor="ctr">
            <a:prstTxWarp prst="textNoShape">
              <a:avLst/>
            </a:prstTxWarp>
          </a:bodyPr>
          <a:lstStyle/>
          <a:p>
            <a:pPr defTabSz="457200"/>
            <a:endParaRPr lang="en-US">
              <a:solidFill>
                <a:srgbClr val="000000"/>
              </a:solidFill>
            </a:endParaRPr>
          </a:p>
        </p:txBody>
      </p:sp>
      <p:sp>
        <p:nvSpPr>
          <p:cNvPr id="25605" name="Text Box 5"/>
          <p:cNvSpPr txBox="1">
            <a:spLocks noChangeArrowheads="1"/>
          </p:cNvSpPr>
          <p:nvPr/>
        </p:nvSpPr>
        <p:spPr bwMode="auto">
          <a:xfrm>
            <a:off x="3717925" y="4735513"/>
            <a:ext cx="1398588" cy="396875"/>
          </a:xfrm>
          <a:prstGeom prst="rect">
            <a:avLst/>
          </a:prstGeom>
          <a:noFill/>
          <a:ln w="9525">
            <a:noFill/>
            <a:miter lim="800000"/>
            <a:headEnd/>
            <a:tailEnd/>
          </a:ln>
          <a:effectLst/>
        </p:spPr>
        <p:txBody>
          <a:bodyPr wrap="none">
            <a:prstTxWarp prst="textNoShape">
              <a:avLst/>
            </a:prstTxWarp>
            <a:spAutoFit/>
          </a:bodyPr>
          <a:lstStyle/>
          <a:p>
            <a:pPr defTabSz="457200"/>
            <a:r>
              <a:rPr lang="en-US" sz="2000">
                <a:solidFill>
                  <a:srgbClr val="000000"/>
                </a:solidFill>
              </a:rPr>
              <a:t>Production</a:t>
            </a:r>
          </a:p>
        </p:txBody>
      </p:sp>
      <p:sp>
        <p:nvSpPr>
          <p:cNvPr id="25606" name="AutoShape 6"/>
          <p:cNvSpPr>
            <a:spLocks noChangeArrowheads="1"/>
          </p:cNvSpPr>
          <p:nvPr/>
        </p:nvSpPr>
        <p:spPr bwMode="auto">
          <a:xfrm flipH="1">
            <a:off x="3138488" y="5257800"/>
            <a:ext cx="2590800" cy="609600"/>
          </a:xfrm>
          <a:prstGeom prst="rightArrow">
            <a:avLst>
              <a:gd name="adj1" fmla="val 50000"/>
              <a:gd name="adj2" fmla="val 106250"/>
            </a:avLst>
          </a:prstGeom>
          <a:noFill/>
          <a:ln w="9525">
            <a:solidFill>
              <a:schemeClr val="tx1"/>
            </a:solidFill>
            <a:miter lim="800000"/>
            <a:headEnd/>
            <a:tailEnd/>
          </a:ln>
          <a:effectLst/>
        </p:spPr>
        <p:txBody>
          <a:bodyPr wrap="none" anchor="ctr">
            <a:prstTxWarp prst="textNoShape">
              <a:avLst/>
            </a:prstTxWarp>
          </a:bodyPr>
          <a:lstStyle/>
          <a:p>
            <a:pPr defTabSz="457200"/>
            <a:endParaRPr lang="en-US">
              <a:solidFill>
                <a:srgbClr val="000000"/>
              </a:solidFill>
            </a:endParaRPr>
          </a:p>
        </p:txBody>
      </p:sp>
      <p:sp>
        <p:nvSpPr>
          <p:cNvPr id="25607" name="Text Box 7"/>
          <p:cNvSpPr txBox="1">
            <a:spLocks noChangeArrowheads="1"/>
          </p:cNvSpPr>
          <p:nvPr/>
        </p:nvSpPr>
        <p:spPr bwMode="auto">
          <a:xfrm flipH="1">
            <a:off x="3733800" y="5345113"/>
            <a:ext cx="1809750" cy="396875"/>
          </a:xfrm>
          <a:prstGeom prst="rect">
            <a:avLst/>
          </a:prstGeom>
          <a:noFill/>
          <a:ln w="9525">
            <a:noFill/>
            <a:miter lim="800000"/>
            <a:headEnd/>
            <a:tailEnd/>
          </a:ln>
          <a:effectLst/>
        </p:spPr>
        <p:txBody>
          <a:bodyPr wrap="none">
            <a:prstTxWarp prst="textNoShape">
              <a:avLst/>
            </a:prstTxWarp>
            <a:spAutoFit/>
          </a:bodyPr>
          <a:lstStyle/>
          <a:p>
            <a:pPr defTabSz="457200"/>
            <a:r>
              <a:rPr lang="en-US" sz="2000">
                <a:solidFill>
                  <a:srgbClr val="000000"/>
                </a:solidFill>
              </a:rPr>
              <a:t>Dependencies</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794" name="Picture 2"/>
          <p:cNvPicPr>
            <a:picLocks noGrp="1" noChangeAspect="1" noChangeArrowheads="1"/>
          </p:cNvPicPr>
          <p:nvPr>
            <p:ph idx="1"/>
          </p:nvPr>
        </p:nvPicPr>
        <p:blipFill>
          <a:blip r:embed="rId2"/>
          <a:srcRect/>
          <a:stretch>
            <a:fillRect/>
          </a:stretch>
        </p:blipFill>
        <p:spPr>
          <a:xfrm>
            <a:off x="533400" y="1447800"/>
            <a:ext cx="3398838" cy="4978400"/>
          </a:xfrm>
          <a:noFill/>
          <a:ln>
            <a:solidFill>
              <a:schemeClr val="tx1"/>
            </a:solidFill>
          </a:ln>
        </p:spPr>
      </p:pic>
      <p:pic>
        <p:nvPicPr>
          <p:cNvPr id="33795" name="Picture 3" descr="Z08_and_Z09_Plot_Location_Mapresamp"/>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581400" y="0"/>
            <a:ext cx="5299075" cy="6858000"/>
          </a:xfrm>
          <a:prstGeom prst="rect">
            <a:avLst/>
          </a:prstGeom>
          <a:noFill/>
        </p:spPr>
      </p:pic>
      <p:sp>
        <p:nvSpPr>
          <p:cNvPr id="33796" name="Text Box 4"/>
          <p:cNvSpPr txBox="1">
            <a:spLocks noChangeArrowheads="1"/>
          </p:cNvSpPr>
          <p:nvPr/>
        </p:nvSpPr>
        <p:spPr bwMode="auto">
          <a:xfrm>
            <a:off x="228600" y="490210"/>
            <a:ext cx="4572000" cy="523220"/>
          </a:xfrm>
          <a:prstGeom prst="rect">
            <a:avLst/>
          </a:prstGeom>
          <a:noFill/>
          <a:ln w="9525">
            <a:noFill/>
            <a:miter lim="800000"/>
            <a:headEnd/>
            <a:tailEnd/>
          </a:ln>
          <a:effectLst/>
        </p:spPr>
        <p:txBody>
          <a:bodyPr wrap="square">
            <a:prstTxWarp prst="textNoShape">
              <a:avLst/>
            </a:prstTxWarp>
            <a:spAutoFit/>
          </a:bodyPr>
          <a:lstStyle/>
          <a:p>
            <a:pPr defTabSz="457200"/>
            <a:r>
              <a:rPr lang="en-US" sz="2800" b="1" u="sng" dirty="0" smtClean="0">
                <a:solidFill>
                  <a:srgbClr val="000000"/>
                </a:solidFill>
              </a:rPr>
              <a:t>Field-referenced data</a:t>
            </a:r>
            <a:endParaRPr lang="en-US" sz="2800" b="1" u="sng" dirty="0">
              <a:solidFill>
                <a:srgbClr val="0000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81063" y="577850"/>
            <a:ext cx="6645275" cy="5932488"/>
            <a:chOff x="459" y="268"/>
            <a:chExt cx="3084" cy="2913"/>
          </a:xfrm>
        </p:grpSpPr>
        <p:sp>
          <p:nvSpPr>
            <p:cNvPr id="39939" name="Freeform 3"/>
            <p:cNvSpPr>
              <a:spLocks/>
            </p:cNvSpPr>
            <p:nvPr/>
          </p:nvSpPr>
          <p:spPr bwMode="auto">
            <a:xfrm>
              <a:off x="2285" y="635"/>
              <a:ext cx="1069" cy="2021"/>
            </a:xfrm>
            <a:custGeom>
              <a:avLst/>
              <a:gdLst/>
              <a:ahLst/>
              <a:cxnLst>
                <a:cxn ang="0">
                  <a:pos x="62" y="259"/>
                </a:cxn>
                <a:cxn ang="0">
                  <a:pos x="137" y="137"/>
                </a:cxn>
                <a:cxn ang="0">
                  <a:pos x="0" y="1"/>
                </a:cxn>
                <a:cxn ang="0">
                  <a:pos x="0" y="1"/>
                </a:cxn>
                <a:cxn ang="0">
                  <a:pos x="0" y="137"/>
                </a:cxn>
                <a:cxn ang="0">
                  <a:pos x="62" y="259"/>
                </a:cxn>
              </a:cxnLst>
              <a:rect l="0" t="0" r="r" b="b"/>
              <a:pathLst>
                <a:path w="137" h="259">
                  <a:moveTo>
                    <a:pt x="62" y="259"/>
                  </a:moveTo>
                  <a:cubicBezTo>
                    <a:pt x="108" y="235"/>
                    <a:pt x="137" y="188"/>
                    <a:pt x="137" y="137"/>
                  </a:cubicBezTo>
                  <a:cubicBezTo>
                    <a:pt x="137" y="62"/>
                    <a:pt x="75" y="1"/>
                    <a:pt x="0" y="1"/>
                  </a:cubicBezTo>
                  <a:cubicBezTo>
                    <a:pt x="0" y="0"/>
                    <a:pt x="0" y="1"/>
                    <a:pt x="0" y="1"/>
                  </a:cubicBezTo>
                  <a:lnTo>
                    <a:pt x="0" y="137"/>
                  </a:lnTo>
                  <a:lnTo>
                    <a:pt x="62" y="259"/>
                  </a:lnTo>
                  <a:close/>
                </a:path>
              </a:pathLst>
            </a:custGeom>
            <a:solidFill>
              <a:srgbClr val="99CC00"/>
            </a:solidFill>
            <a:ln w="12700">
              <a:solidFill>
                <a:srgbClr val="000000"/>
              </a:solidFill>
              <a:prstDash val="solid"/>
              <a:round/>
              <a:headEnd/>
              <a:tailEnd/>
            </a:ln>
          </p:spPr>
          <p:txBody>
            <a:bodyPr>
              <a:prstTxWarp prst="textNoShape">
                <a:avLst/>
              </a:prstTxWarp>
            </a:bodyPr>
            <a:lstStyle/>
            <a:p>
              <a:pPr defTabSz="457200"/>
              <a:endParaRPr lang="en-US">
                <a:solidFill>
                  <a:srgbClr val="000000"/>
                </a:solidFill>
              </a:endParaRPr>
            </a:p>
          </p:txBody>
        </p:sp>
        <p:sp>
          <p:nvSpPr>
            <p:cNvPr id="39940" name="Freeform 4"/>
            <p:cNvSpPr>
              <a:spLocks/>
            </p:cNvSpPr>
            <p:nvPr/>
          </p:nvSpPr>
          <p:spPr bwMode="auto">
            <a:xfrm>
              <a:off x="912" y="2016"/>
              <a:ext cx="1498" cy="1061"/>
            </a:xfrm>
            <a:custGeom>
              <a:avLst/>
              <a:gdLst/>
              <a:ahLst/>
              <a:cxnLst>
                <a:cxn ang="0">
                  <a:pos x="0" y="42"/>
                </a:cxn>
                <a:cxn ang="0">
                  <a:pos x="130" y="136"/>
                </a:cxn>
                <a:cxn ang="0">
                  <a:pos x="192" y="122"/>
                </a:cxn>
                <a:cxn ang="0">
                  <a:pos x="130" y="0"/>
                </a:cxn>
                <a:cxn ang="0">
                  <a:pos x="0" y="42"/>
                </a:cxn>
              </a:cxnLst>
              <a:rect l="0" t="0" r="r" b="b"/>
              <a:pathLst>
                <a:path w="192" h="136">
                  <a:moveTo>
                    <a:pt x="0" y="42"/>
                  </a:moveTo>
                  <a:cubicBezTo>
                    <a:pt x="18" y="98"/>
                    <a:pt x="71" y="136"/>
                    <a:pt x="130" y="136"/>
                  </a:cubicBezTo>
                  <a:cubicBezTo>
                    <a:pt x="152" y="136"/>
                    <a:pt x="173" y="131"/>
                    <a:pt x="192" y="122"/>
                  </a:cubicBezTo>
                  <a:lnTo>
                    <a:pt x="130" y="0"/>
                  </a:lnTo>
                  <a:lnTo>
                    <a:pt x="0" y="42"/>
                  </a:lnTo>
                  <a:close/>
                </a:path>
              </a:pathLst>
            </a:custGeom>
            <a:solidFill>
              <a:srgbClr val="FF9900"/>
            </a:solidFill>
            <a:ln w="12700">
              <a:solidFill>
                <a:srgbClr val="000000"/>
              </a:solidFill>
              <a:prstDash val="solid"/>
              <a:round/>
              <a:headEnd/>
              <a:tailEnd/>
            </a:ln>
          </p:spPr>
          <p:txBody>
            <a:bodyPr>
              <a:prstTxWarp prst="textNoShape">
                <a:avLst/>
              </a:prstTxWarp>
            </a:bodyPr>
            <a:lstStyle/>
            <a:p>
              <a:pPr defTabSz="457200"/>
              <a:endParaRPr lang="en-US">
                <a:solidFill>
                  <a:srgbClr val="000000"/>
                </a:solidFill>
              </a:endParaRPr>
            </a:p>
          </p:txBody>
        </p:sp>
        <p:sp>
          <p:nvSpPr>
            <p:cNvPr id="39941" name="Freeform 5"/>
            <p:cNvSpPr>
              <a:spLocks/>
            </p:cNvSpPr>
            <p:nvPr/>
          </p:nvSpPr>
          <p:spPr bwMode="auto">
            <a:xfrm>
              <a:off x="694" y="1243"/>
              <a:ext cx="1069" cy="828"/>
            </a:xfrm>
            <a:custGeom>
              <a:avLst/>
              <a:gdLst/>
              <a:ahLst/>
              <a:cxnLst>
                <a:cxn ang="0">
                  <a:pos x="17" y="0"/>
                </a:cxn>
                <a:cxn ang="0">
                  <a:pos x="1" y="64"/>
                </a:cxn>
                <a:cxn ang="0">
                  <a:pos x="7" y="106"/>
                </a:cxn>
                <a:cxn ang="0">
                  <a:pos x="137" y="64"/>
                </a:cxn>
                <a:cxn ang="0">
                  <a:pos x="17" y="0"/>
                </a:cxn>
              </a:cxnLst>
              <a:rect l="0" t="0" r="r" b="b"/>
              <a:pathLst>
                <a:path w="137" h="106">
                  <a:moveTo>
                    <a:pt x="17" y="0"/>
                  </a:moveTo>
                  <a:cubicBezTo>
                    <a:pt x="6" y="19"/>
                    <a:pt x="1" y="42"/>
                    <a:pt x="1" y="64"/>
                  </a:cubicBezTo>
                  <a:cubicBezTo>
                    <a:pt x="0" y="78"/>
                    <a:pt x="3" y="92"/>
                    <a:pt x="7" y="106"/>
                  </a:cubicBezTo>
                  <a:lnTo>
                    <a:pt x="137" y="64"/>
                  </a:lnTo>
                  <a:lnTo>
                    <a:pt x="17" y="0"/>
                  </a:lnTo>
                  <a:close/>
                </a:path>
              </a:pathLst>
            </a:custGeom>
            <a:solidFill>
              <a:srgbClr val="3366FF"/>
            </a:solidFill>
            <a:ln w="12700">
              <a:solidFill>
                <a:srgbClr val="000000"/>
              </a:solidFill>
              <a:prstDash val="solid"/>
              <a:round/>
              <a:headEnd/>
              <a:tailEnd/>
            </a:ln>
          </p:spPr>
          <p:txBody>
            <a:bodyPr>
              <a:prstTxWarp prst="textNoShape">
                <a:avLst/>
              </a:prstTxWarp>
            </a:bodyPr>
            <a:lstStyle/>
            <a:p>
              <a:pPr defTabSz="457200"/>
              <a:endParaRPr lang="en-US">
                <a:solidFill>
                  <a:srgbClr val="000000"/>
                </a:solidFill>
              </a:endParaRPr>
            </a:p>
          </p:txBody>
        </p:sp>
        <p:sp>
          <p:nvSpPr>
            <p:cNvPr id="39942" name="Freeform 6"/>
            <p:cNvSpPr>
              <a:spLocks/>
            </p:cNvSpPr>
            <p:nvPr/>
          </p:nvSpPr>
          <p:spPr bwMode="auto">
            <a:xfrm>
              <a:off x="889" y="720"/>
              <a:ext cx="936" cy="875"/>
            </a:xfrm>
            <a:custGeom>
              <a:avLst/>
              <a:gdLst/>
              <a:ahLst/>
              <a:cxnLst>
                <a:cxn ang="0">
                  <a:pos x="41" y="0"/>
                </a:cxn>
                <a:cxn ang="0">
                  <a:pos x="0" y="48"/>
                </a:cxn>
                <a:cxn ang="0">
                  <a:pos x="120" y="112"/>
                </a:cxn>
                <a:cxn ang="0">
                  <a:pos x="41" y="0"/>
                </a:cxn>
              </a:cxnLst>
              <a:rect l="0" t="0" r="r" b="b"/>
              <a:pathLst>
                <a:path w="120" h="112">
                  <a:moveTo>
                    <a:pt x="41" y="0"/>
                  </a:moveTo>
                  <a:cubicBezTo>
                    <a:pt x="24" y="13"/>
                    <a:pt x="10" y="29"/>
                    <a:pt x="0" y="48"/>
                  </a:cubicBezTo>
                  <a:lnTo>
                    <a:pt x="120" y="112"/>
                  </a:lnTo>
                  <a:lnTo>
                    <a:pt x="41" y="0"/>
                  </a:lnTo>
                  <a:close/>
                </a:path>
              </a:pathLst>
            </a:custGeom>
            <a:solidFill>
              <a:srgbClr val="666699"/>
            </a:solidFill>
            <a:ln w="12700">
              <a:solidFill>
                <a:srgbClr val="000000"/>
              </a:solidFill>
              <a:prstDash val="solid"/>
              <a:round/>
              <a:headEnd/>
              <a:tailEnd/>
            </a:ln>
          </p:spPr>
          <p:txBody>
            <a:bodyPr>
              <a:prstTxWarp prst="textNoShape">
                <a:avLst/>
              </a:prstTxWarp>
            </a:bodyPr>
            <a:lstStyle/>
            <a:p>
              <a:pPr defTabSz="457200"/>
              <a:endParaRPr lang="en-US">
                <a:solidFill>
                  <a:srgbClr val="000000"/>
                </a:solidFill>
              </a:endParaRPr>
            </a:p>
          </p:txBody>
        </p:sp>
        <p:sp>
          <p:nvSpPr>
            <p:cNvPr id="39943" name="Freeform 7"/>
            <p:cNvSpPr>
              <a:spLocks/>
            </p:cNvSpPr>
            <p:nvPr/>
          </p:nvSpPr>
          <p:spPr bwMode="auto">
            <a:xfrm>
              <a:off x="1294" y="518"/>
              <a:ext cx="617" cy="1014"/>
            </a:xfrm>
            <a:custGeom>
              <a:avLst/>
              <a:gdLst/>
              <a:ahLst/>
              <a:cxnLst>
                <a:cxn ang="0">
                  <a:pos x="36" y="0"/>
                </a:cxn>
                <a:cxn ang="0">
                  <a:pos x="0" y="18"/>
                </a:cxn>
                <a:cxn ang="0">
                  <a:pos x="79" y="130"/>
                </a:cxn>
                <a:cxn ang="0">
                  <a:pos x="36" y="0"/>
                </a:cxn>
              </a:cxnLst>
              <a:rect l="0" t="0" r="r" b="b"/>
              <a:pathLst>
                <a:path w="79" h="130">
                  <a:moveTo>
                    <a:pt x="36" y="0"/>
                  </a:moveTo>
                  <a:cubicBezTo>
                    <a:pt x="24" y="5"/>
                    <a:pt x="11" y="11"/>
                    <a:pt x="0" y="18"/>
                  </a:cubicBezTo>
                  <a:lnTo>
                    <a:pt x="79" y="130"/>
                  </a:lnTo>
                  <a:lnTo>
                    <a:pt x="36" y="0"/>
                  </a:lnTo>
                  <a:close/>
                </a:path>
              </a:pathLst>
            </a:custGeom>
            <a:solidFill>
              <a:srgbClr val="660066"/>
            </a:solidFill>
            <a:ln w="12700">
              <a:solidFill>
                <a:srgbClr val="000000"/>
              </a:solidFill>
              <a:prstDash val="solid"/>
              <a:round/>
              <a:headEnd/>
              <a:tailEnd/>
            </a:ln>
          </p:spPr>
          <p:txBody>
            <a:bodyPr>
              <a:prstTxWarp prst="textNoShape">
                <a:avLst/>
              </a:prstTxWarp>
            </a:bodyPr>
            <a:lstStyle/>
            <a:p>
              <a:pPr defTabSz="457200"/>
              <a:endParaRPr lang="en-US">
                <a:solidFill>
                  <a:srgbClr val="000000"/>
                </a:solidFill>
              </a:endParaRPr>
            </a:p>
          </p:txBody>
        </p:sp>
        <p:sp>
          <p:nvSpPr>
            <p:cNvPr id="39944" name="Freeform 8"/>
            <p:cNvSpPr>
              <a:spLocks/>
            </p:cNvSpPr>
            <p:nvPr/>
          </p:nvSpPr>
          <p:spPr bwMode="auto">
            <a:xfrm>
              <a:off x="1653" y="440"/>
              <a:ext cx="336" cy="1061"/>
            </a:xfrm>
            <a:custGeom>
              <a:avLst/>
              <a:gdLst/>
              <a:ahLst/>
              <a:cxnLst>
                <a:cxn ang="0">
                  <a:pos x="43" y="0"/>
                </a:cxn>
                <a:cxn ang="0">
                  <a:pos x="0" y="6"/>
                </a:cxn>
                <a:cxn ang="0">
                  <a:pos x="43" y="136"/>
                </a:cxn>
                <a:cxn ang="0">
                  <a:pos x="43" y="0"/>
                </a:cxn>
              </a:cxnLst>
              <a:rect l="0" t="0" r="r" b="b"/>
              <a:pathLst>
                <a:path w="43" h="136">
                  <a:moveTo>
                    <a:pt x="43" y="0"/>
                  </a:moveTo>
                  <a:cubicBezTo>
                    <a:pt x="28" y="0"/>
                    <a:pt x="14" y="2"/>
                    <a:pt x="0" y="6"/>
                  </a:cubicBezTo>
                  <a:lnTo>
                    <a:pt x="43" y="136"/>
                  </a:lnTo>
                  <a:lnTo>
                    <a:pt x="43" y="0"/>
                  </a:lnTo>
                  <a:close/>
                </a:path>
              </a:pathLst>
            </a:custGeom>
            <a:solidFill>
              <a:srgbClr val="FF8080"/>
            </a:solidFill>
            <a:ln w="12700">
              <a:solidFill>
                <a:srgbClr val="000000"/>
              </a:solidFill>
              <a:prstDash val="solid"/>
              <a:round/>
              <a:headEnd/>
              <a:tailEnd/>
            </a:ln>
          </p:spPr>
          <p:txBody>
            <a:bodyPr>
              <a:prstTxWarp prst="textNoShape">
                <a:avLst/>
              </a:prstTxWarp>
            </a:bodyPr>
            <a:lstStyle/>
            <a:p>
              <a:pPr defTabSz="457200"/>
              <a:endParaRPr lang="en-US">
                <a:solidFill>
                  <a:srgbClr val="000000"/>
                </a:solidFill>
              </a:endParaRPr>
            </a:p>
          </p:txBody>
        </p:sp>
        <p:sp>
          <p:nvSpPr>
            <p:cNvPr id="39945" name="Rectangle 9"/>
            <p:cNvSpPr>
              <a:spLocks noChangeArrowheads="1"/>
            </p:cNvSpPr>
            <p:nvPr/>
          </p:nvSpPr>
          <p:spPr bwMode="auto">
            <a:xfrm>
              <a:off x="3378" y="1360"/>
              <a:ext cx="165" cy="105"/>
            </a:xfrm>
            <a:prstGeom prst="rect">
              <a:avLst/>
            </a:prstGeom>
            <a:noFill/>
            <a:ln w="9525">
              <a:noFill/>
              <a:miter lim="800000"/>
              <a:headEnd/>
              <a:tailEnd/>
            </a:ln>
          </p:spPr>
          <p:txBody>
            <a:bodyPr wrap="none" lIns="0" tIns="0" rIns="0" bIns="0">
              <a:prstTxWarp prst="textNoShape">
                <a:avLst/>
              </a:prstTxWarp>
              <a:spAutoFit/>
            </a:bodyPr>
            <a:lstStyle/>
            <a:p>
              <a:pPr defTabSz="457200"/>
              <a:r>
                <a:rPr lang="en-US" sz="1400">
                  <a:solidFill>
                    <a:srgbClr val="000000"/>
                  </a:solidFill>
                </a:rPr>
                <a:t>43%</a:t>
              </a:r>
            </a:p>
          </p:txBody>
        </p:sp>
        <p:sp>
          <p:nvSpPr>
            <p:cNvPr id="39946" name="Rectangle 10"/>
            <p:cNvSpPr>
              <a:spLocks noChangeArrowheads="1"/>
            </p:cNvSpPr>
            <p:nvPr/>
          </p:nvSpPr>
          <p:spPr bwMode="auto">
            <a:xfrm>
              <a:off x="1302" y="3077"/>
              <a:ext cx="165" cy="104"/>
            </a:xfrm>
            <a:prstGeom prst="rect">
              <a:avLst/>
            </a:prstGeom>
            <a:noFill/>
            <a:ln w="9525">
              <a:noFill/>
              <a:miter lim="800000"/>
              <a:headEnd/>
              <a:tailEnd/>
            </a:ln>
          </p:spPr>
          <p:txBody>
            <a:bodyPr wrap="none" lIns="0" tIns="0" rIns="0" bIns="0">
              <a:prstTxWarp prst="textNoShape">
                <a:avLst/>
              </a:prstTxWarp>
              <a:spAutoFit/>
            </a:bodyPr>
            <a:lstStyle/>
            <a:p>
              <a:pPr defTabSz="457200"/>
              <a:r>
                <a:rPr lang="en-US" sz="1400">
                  <a:solidFill>
                    <a:srgbClr val="000000"/>
                  </a:solidFill>
                </a:rPr>
                <a:t>27%</a:t>
              </a:r>
            </a:p>
          </p:txBody>
        </p:sp>
        <p:sp>
          <p:nvSpPr>
            <p:cNvPr id="39947" name="Rectangle 11"/>
            <p:cNvSpPr>
              <a:spLocks noChangeArrowheads="1"/>
            </p:cNvSpPr>
            <p:nvPr/>
          </p:nvSpPr>
          <p:spPr bwMode="auto">
            <a:xfrm>
              <a:off x="459" y="1587"/>
              <a:ext cx="165" cy="104"/>
            </a:xfrm>
            <a:prstGeom prst="rect">
              <a:avLst/>
            </a:prstGeom>
            <a:noFill/>
            <a:ln w="9525">
              <a:noFill/>
              <a:miter lim="800000"/>
              <a:headEnd/>
              <a:tailEnd/>
            </a:ln>
          </p:spPr>
          <p:txBody>
            <a:bodyPr wrap="none" lIns="0" tIns="0" rIns="0" bIns="0">
              <a:prstTxWarp prst="textNoShape">
                <a:avLst/>
              </a:prstTxWarp>
              <a:spAutoFit/>
            </a:bodyPr>
            <a:lstStyle/>
            <a:p>
              <a:pPr defTabSz="457200"/>
              <a:r>
                <a:rPr lang="en-US" sz="1400">
                  <a:solidFill>
                    <a:srgbClr val="000000"/>
                  </a:solidFill>
                </a:rPr>
                <a:t>13%</a:t>
              </a:r>
            </a:p>
          </p:txBody>
        </p:sp>
        <p:sp>
          <p:nvSpPr>
            <p:cNvPr id="39948" name="Rectangle 12"/>
            <p:cNvSpPr>
              <a:spLocks noChangeArrowheads="1"/>
            </p:cNvSpPr>
            <p:nvPr/>
          </p:nvSpPr>
          <p:spPr bwMode="auto">
            <a:xfrm>
              <a:off x="842" y="744"/>
              <a:ext cx="119" cy="105"/>
            </a:xfrm>
            <a:prstGeom prst="rect">
              <a:avLst/>
            </a:prstGeom>
            <a:noFill/>
            <a:ln w="9525">
              <a:noFill/>
              <a:miter lim="800000"/>
              <a:headEnd/>
              <a:tailEnd/>
            </a:ln>
          </p:spPr>
          <p:txBody>
            <a:bodyPr wrap="none" lIns="0" tIns="0" rIns="0" bIns="0">
              <a:prstTxWarp prst="textNoShape">
                <a:avLst/>
              </a:prstTxWarp>
              <a:spAutoFit/>
            </a:bodyPr>
            <a:lstStyle/>
            <a:p>
              <a:pPr defTabSz="457200"/>
              <a:r>
                <a:rPr lang="en-US" sz="1400">
                  <a:solidFill>
                    <a:srgbClr val="000000"/>
                  </a:solidFill>
                </a:rPr>
                <a:t>7%</a:t>
              </a:r>
            </a:p>
          </p:txBody>
        </p:sp>
        <p:sp>
          <p:nvSpPr>
            <p:cNvPr id="39949" name="Rectangle 13"/>
            <p:cNvSpPr>
              <a:spLocks noChangeArrowheads="1"/>
            </p:cNvSpPr>
            <p:nvPr/>
          </p:nvSpPr>
          <p:spPr bwMode="auto">
            <a:xfrm>
              <a:off x="1263" y="408"/>
              <a:ext cx="119" cy="105"/>
            </a:xfrm>
            <a:prstGeom prst="rect">
              <a:avLst/>
            </a:prstGeom>
            <a:noFill/>
            <a:ln w="9525">
              <a:noFill/>
              <a:miter lim="800000"/>
              <a:headEnd/>
              <a:tailEnd/>
            </a:ln>
          </p:spPr>
          <p:txBody>
            <a:bodyPr wrap="none" lIns="0" tIns="0" rIns="0" bIns="0">
              <a:prstTxWarp prst="textNoShape">
                <a:avLst/>
              </a:prstTxWarp>
              <a:spAutoFit/>
            </a:bodyPr>
            <a:lstStyle/>
            <a:p>
              <a:pPr defTabSz="457200"/>
              <a:r>
                <a:rPr lang="en-US" sz="1400">
                  <a:solidFill>
                    <a:srgbClr val="000000"/>
                  </a:solidFill>
                </a:rPr>
                <a:t>5%</a:t>
              </a:r>
            </a:p>
          </p:txBody>
        </p:sp>
        <p:sp>
          <p:nvSpPr>
            <p:cNvPr id="39950" name="Rectangle 14"/>
            <p:cNvSpPr>
              <a:spLocks noChangeArrowheads="1"/>
            </p:cNvSpPr>
            <p:nvPr/>
          </p:nvSpPr>
          <p:spPr bwMode="auto">
            <a:xfrm>
              <a:off x="1716" y="268"/>
              <a:ext cx="119" cy="104"/>
            </a:xfrm>
            <a:prstGeom prst="rect">
              <a:avLst/>
            </a:prstGeom>
            <a:noFill/>
            <a:ln w="9525">
              <a:noFill/>
              <a:miter lim="800000"/>
              <a:headEnd/>
              <a:tailEnd/>
            </a:ln>
          </p:spPr>
          <p:txBody>
            <a:bodyPr wrap="none" lIns="0" tIns="0" rIns="0" bIns="0">
              <a:prstTxWarp prst="textNoShape">
                <a:avLst/>
              </a:prstTxWarp>
              <a:spAutoFit/>
            </a:bodyPr>
            <a:lstStyle/>
            <a:p>
              <a:pPr defTabSz="457200"/>
              <a:r>
                <a:rPr lang="en-US" sz="1400">
                  <a:solidFill>
                    <a:srgbClr val="000000"/>
                  </a:solidFill>
                </a:rPr>
                <a:t>5%</a:t>
              </a:r>
            </a:p>
          </p:txBody>
        </p:sp>
        <p:sp>
          <p:nvSpPr>
            <p:cNvPr id="39951" name="Rectangle 15"/>
            <p:cNvSpPr>
              <a:spLocks noChangeArrowheads="1"/>
            </p:cNvSpPr>
            <p:nvPr/>
          </p:nvSpPr>
          <p:spPr bwMode="auto">
            <a:xfrm>
              <a:off x="2653" y="1294"/>
              <a:ext cx="472" cy="209"/>
            </a:xfrm>
            <a:prstGeom prst="rect">
              <a:avLst/>
            </a:prstGeom>
            <a:noFill/>
            <a:ln w="9525">
              <a:noFill/>
              <a:miter lim="800000"/>
              <a:headEnd/>
              <a:tailEnd/>
            </a:ln>
          </p:spPr>
          <p:txBody>
            <a:bodyPr wrap="none" lIns="0" tIns="0" rIns="0" bIns="0">
              <a:prstTxWarp prst="textNoShape">
                <a:avLst/>
              </a:prstTxWarp>
              <a:spAutoFit/>
            </a:bodyPr>
            <a:lstStyle/>
            <a:p>
              <a:pPr defTabSz="457200"/>
              <a:r>
                <a:rPr lang="en-US" sz="1400">
                  <a:solidFill>
                    <a:srgbClr val="000000"/>
                  </a:solidFill>
                </a:rPr>
                <a:t>USFS </a:t>
              </a:r>
            </a:p>
            <a:p>
              <a:pPr defTabSz="457200"/>
              <a:r>
                <a:rPr lang="en-US" sz="1400">
                  <a:solidFill>
                    <a:srgbClr val="000000"/>
                  </a:solidFill>
                </a:rPr>
                <a:t>(FIA, NRIS)  </a:t>
              </a:r>
            </a:p>
          </p:txBody>
        </p:sp>
        <p:sp>
          <p:nvSpPr>
            <p:cNvPr id="39952" name="Rectangle 16"/>
            <p:cNvSpPr>
              <a:spLocks noChangeArrowheads="1"/>
            </p:cNvSpPr>
            <p:nvPr/>
          </p:nvSpPr>
          <p:spPr bwMode="auto">
            <a:xfrm>
              <a:off x="1405" y="2446"/>
              <a:ext cx="343" cy="209"/>
            </a:xfrm>
            <a:prstGeom prst="rect">
              <a:avLst/>
            </a:prstGeom>
            <a:noFill/>
            <a:ln w="9525">
              <a:noFill/>
              <a:miter lim="800000"/>
              <a:headEnd/>
              <a:tailEnd/>
            </a:ln>
          </p:spPr>
          <p:txBody>
            <a:bodyPr wrap="none" lIns="0" tIns="0" rIns="0" bIns="0">
              <a:prstTxWarp prst="textNoShape">
                <a:avLst/>
              </a:prstTxWarp>
              <a:spAutoFit/>
            </a:bodyPr>
            <a:lstStyle/>
            <a:p>
              <a:pPr defTabSz="457200"/>
              <a:r>
                <a:rPr lang="en-US" sz="1400">
                  <a:solidFill>
                    <a:srgbClr val="000000"/>
                  </a:solidFill>
                </a:rPr>
                <a:t>USGS</a:t>
              </a:r>
            </a:p>
            <a:p>
              <a:pPr defTabSz="457200"/>
              <a:r>
                <a:rPr lang="en-US" sz="1400">
                  <a:solidFill>
                    <a:srgbClr val="000000"/>
                  </a:solidFill>
                </a:rPr>
                <a:t>(GAP)     </a:t>
              </a:r>
            </a:p>
          </p:txBody>
        </p:sp>
        <p:sp>
          <p:nvSpPr>
            <p:cNvPr id="39953" name="Rectangle 17"/>
            <p:cNvSpPr>
              <a:spLocks noChangeArrowheads="1"/>
            </p:cNvSpPr>
            <p:nvPr/>
          </p:nvSpPr>
          <p:spPr bwMode="auto">
            <a:xfrm>
              <a:off x="829" y="1630"/>
              <a:ext cx="530" cy="104"/>
            </a:xfrm>
            <a:prstGeom prst="rect">
              <a:avLst/>
            </a:prstGeom>
            <a:noFill/>
            <a:ln w="9525">
              <a:noFill/>
              <a:miter lim="800000"/>
              <a:headEnd/>
              <a:tailEnd/>
            </a:ln>
          </p:spPr>
          <p:txBody>
            <a:bodyPr wrap="none" lIns="0" tIns="0" rIns="0" bIns="0">
              <a:prstTxWarp prst="textNoShape">
                <a:avLst/>
              </a:prstTxWarp>
              <a:spAutoFit/>
            </a:bodyPr>
            <a:lstStyle/>
            <a:p>
              <a:pPr defTabSz="457200"/>
              <a:r>
                <a:rPr lang="en-US" sz="1400">
                  <a:solidFill>
                    <a:srgbClr val="000000"/>
                  </a:solidFill>
                </a:rPr>
                <a:t>Multi-partner   </a:t>
              </a:r>
            </a:p>
          </p:txBody>
        </p:sp>
        <p:sp>
          <p:nvSpPr>
            <p:cNvPr id="39954" name="Rectangle 18"/>
            <p:cNvSpPr>
              <a:spLocks noChangeArrowheads="1"/>
            </p:cNvSpPr>
            <p:nvPr/>
          </p:nvSpPr>
          <p:spPr bwMode="auto">
            <a:xfrm>
              <a:off x="1021" y="958"/>
              <a:ext cx="421" cy="104"/>
            </a:xfrm>
            <a:prstGeom prst="rect">
              <a:avLst/>
            </a:prstGeom>
            <a:noFill/>
            <a:ln w="9525">
              <a:noFill/>
              <a:miter lim="800000"/>
              <a:headEnd/>
              <a:tailEnd/>
            </a:ln>
          </p:spPr>
          <p:txBody>
            <a:bodyPr wrap="none" lIns="0" tIns="0" rIns="0" bIns="0">
              <a:prstTxWarp prst="textNoShape">
                <a:avLst/>
              </a:prstTxWarp>
              <a:spAutoFit/>
            </a:bodyPr>
            <a:lstStyle/>
            <a:p>
              <a:pPr defTabSz="457200"/>
              <a:r>
                <a:rPr lang="en-US" sz="1400">
                  <a:solidFill>
                    <a:srgbClr val="000000"/>
                  </a:solidFill>
                </a:rPr>
                <a:t>State          </a:t>
              </a:r>
            </a:p>
          </p:txBody>
        </p:sp>
        <p:sp>
          <p:nvSpPr>
            <p:cNvPr id="39955" name="Rectangle 19"/>
            <p:cNvSpPr>
              <a:spLocks noChangeArrowheads="1"/>
            </p:cNvSpPr>
            <p:nvPr/>
          </p:nvSpPr>
          <p:spPr bwMode="auto">
            <a:xfrm>
              <a:off x="1405" y="670"/>
              <a:ext cx="352" cy="105"/>
            </a:xfrm>
            <a:prstGeom prst="rect">
              <a:avLst/>
            </a:prstGeom>
            <a:noFill/>
            <a:ln w="9525">
              <a:noFill/>
              <a:miter lim="800000"/>
              <a:headEnd/>
              <a:tailEnd/>
            </a:ln>
          </p:spPr>
          <p:txBody>
            <a:bodyPr wrap="none" lIns="0" tIns="0" rIns="0" bIns="0">
              <a:prstTxWarp prst="textNoShape">
                <a:avLst/>
              </a:prstTxWarp>
              <a:spAutoFit/>
            </a:bodyPr>
            <a:lstStyle/>
            <a:p>
              <a:pPr defTabSz="457200"/>
              <a:r>
                <a:rPr lang="en-US" sz="1400">
                  <a:solidFill>
                    <a:srgbClr val="000000"/>
                  </a:solidFill>
                </a:rPr>
                <a:t>BLM        </a:t>
              </a:r>
            </a:p>
          </p:txBody>
        </p:sp>
        <p:sp>
          <p:nvSpPr>
            <p:cNvPr id="39956" name="Rectangle 20"/>
            <p:cNvSpPr>
              <a:spLocks noChangeArrowheads="1"/>
            </p:cNvSpPr>
            <p:nvPr/>
          </p:nvSpPr>
          <p:spPr bwMode="auto">
            <a:xfrm>
              <a:off x="1741" y="574"/>
              <a:ext cx="205" cy="105"/>
            </a:xfrm>
            <a:prstGeom prst="rect">
              <a:avLst/>
            </a:prstGeom>
            <a:noFill/>
            <a:ln w="9525">
              <a:noFill/>
              <a:miter lim="800000"/>
              <a:headEnd/>
              <a:tailEnd/>
            </a:ln>
          </p:spPr>
          <p:txBody>
            <a:bodyPr wrap="none" lIns="0" tIns="0" rIns="0" bIns="0">
              <a:prstTxWarp prst="textNoShape">
                <a:avLst/>
              </a:prstTxWarp>
              <a:spAutoFit/>
            </a:bodyPr>
            <a:lstStyle/>
            <a:p>
              <a:pPr defTabSz="457200"/>
              <a:r>
                <a:rPr lang="en-US" sz="1400">
                  <a:solidFill>
                    <a:srgbClr val="000000"/>
                  </a:solidFill>
                </a:rPr>
                <a:t>Other</a:t>
              </a:r>
            </a:p>
          </p:txBody>
        </p:sp>
      </p:grpSp>
      <p:sp>
        <p:nvSpPr>
          <p:cNvPr id="39957" name="Text Box 21"/>
          <p:cNvSpPr txBox="1">
            <a:spLocks noChangeArrowheads="1"/>
          </p:cNvSpPr>
          <p:nvPr/>
        </p:nvSpPr>
        <p:spPr bwMode="auto">
          <a:xfrm>
            <a:off x="4704774" y="227012"/>
            <a:ext cx="3841750" cy="701675"/>
          </a:xfrm>
          <a:prstGeom prst="rect">
            <a:avLst/>
          </a:prstGeom>
          <a:noFill/>
          <a:ln w="9525">
            <a:noFill/>
            <a:miter lim="800000"/>
            <a:headEnd/>
            <a:tailEnd/>
          </a:ln>
          <a:effectLst/>
        </p:spPr>
        <p:txBody>
          <a:bodyPr wrap="none">
            <a:prstTxWarp prst="textNoShape">
              <a:avLst/>
            </a:prstTxWarp>
            <a:spAutoFit/>
          </a:bodyPr>
          <a:lstStyle/>
          <a:p>
            <a:pPr defTabSz="457200"/>
            <a:r>
              <a:rPr lang="en-US" sz="2000" dirty="0">
                <a:solidFill>
                  <a:srgbClr val="000000"/>
                </a:solidFill>
              </a:rPr>
              <a:t>LANDFIRE Reference Database</a:t>
            </a:r>
            <a:endParaRPr lang="en-US" sz="2000" dirty="0" smtClean="0">
              <a:solidFill>
                <a:srgbClr val="000000"/>
              </a:solidFill>
            </a:endParaRPr>
          </a:p>
          <a:p>
            <a:pPr defTabSz="457200"/>
            <a:r>
              <a:rPr lang="en-US" sz="2000" dirty="0" smtClean="0">
                <a:solidFill>
                  <a:srgbClr val="000000"/>
                </a:solidFill>
              </a:rPr>
              <a:t>1m+ records for all 50 states</a:t>
            </a:r>
            <a:endParaRPr lang="en-US" sz="2000" dirty="0">
              <a:solidFill>
                <a:srgbClr val="00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1600200" y="152400"/>
            <a:ext cx="2286000" cy="1295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USGS Director’s office and leadership </a:t>
            </a:r>
            <a:endParaRPr lang="en-US" dirty="0">
              <a:solidFill>
                <a:schemeClr val="tx1"/>
              </a:solidFill>
            </a:endParaRPr>
          </a:p>
        </p:txBody>
      </p:sp>
      <p:grpSp>
        <p:nvGrpSpPr>
          <p:cNvPr id="14" name="Group 13"/>
          <p:cNvGrpSpPr/>
          <p:nvPr/>
        </p:nvGrpSpPr>
        <p:grpSpPr>
          <a:xfrm>
            <a:off x="304800" y="1600200"/>
            <a:ext cx="8534400" cy="4800600"/>
            <a:chOff x="304800" y="1828800"/>
            <a:chExt cx="8534400" cy="4800600"/>
          </a:xfrm>
        </p:grpSpPr>
        <p:sp>
          <p:nvSpPr>
            <p:cNvPr id="6" name="Rectangle 5"/>
            <p:cNvSpPr/>
            <p:nvPr/>
          </p:nvSpPr>
          <p:spPr>
            <a:xfrm>
              <a:off x="304800" y="1828800"/>
              <a:ext cx="1981200" cy="9906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Natural Hazards</a:t>
              </a:r>
              <a:endParaRPr lang="en-US" dirty="0">
                <a:solidFill>
                  <a:schemeClr val="tx1"/>
                </a:solidFill>
              </a:endParaRPr>
            </a:p>
          </p:txBody>
        </p:sp>
        <p:sp>
          <p:nvSpPr>
            <p:cNvPr id="7" name="Rectangle 6"/>
            <p:cNvSpPr/>
            <p:nvPr/>
          </p:nvSpPr>
          <p:spPr>
            <a:xfrm>
              <a:off x="1615440" y="2590800"/>
              <a:ext cx="1981200" cy="9906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Ecosystems</a:t>
              </a:r>
            </a:p>
          </p:txBody>
        </p:sp>
        <p:sp>
          <p:nvSpPr>
            <p:cNvPr id="8" name="Rectangle 7"/>
            <p:cNvSpPr/>
            <p:nvPr/>
          </p:nvSpPr>
          <p:spPr>
            <a:xfrm>
              <a:off x="2926080" y="3352800"/>
              <a:ext cx="1981200" cy="9906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Climate and land-use change</a:t>
              </a:r>
            </a:p>
          </p:txBody>
        </p:sp>
        <p:sp>
          <p:nvSpPr>
            <p:cNvPr id="9" name="Rectangle 8"/>
            <p:cNvSpPr/>
            <p:nvPr/>
          </p:nvSpPr>
          <p:spPr>
            <a:xfrm>
              <a:off x="4267200" y="4191000"/>
              <a:ext cx="1981200" cy="9906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Energy, minerals, and environmental health</a:t>
              </a:r>
            </a:p>
          </p:txBody>
        </p:sp>
        <p:sp>
          <p:nvSpPr>
            <p:cNvPr id="10" name="Rectangle 9"/>
            <p:cNvSpPr/>
            <p:nvPr/>
          </p:nvSpPr>
          <p:spPr>
            <a:xfrm>
              <a:off x="5715000" y="4953000"/>
              <a:ext cx="1981200" cy="9906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Water</a:t>
              </a:r>
            </a:p>
          </p:txBody>
        </p:sp>
        <p:sp>
          <p:nvSpPr>
            <p:cNvPr id="11" name="Rectangle 10"/>
            <p:cNvSpPr/>
            <p:nvPr/>
          </p:nvSpPr>
          <p:spPr>
            <a:xfrm>
              <a:off x="6858000" y="5638800"/>
              <a:ext cx="1981200" cy="99060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Core Science Systems</a:t>
              </a:r>
            </a:p>
          </p:txBody>
        </p:sp>
      </p:grpSp>
      <p:sp>
        <p:nvSpPr>
          <p:cNvPr id="12" name="Rectangle 11"/>
          <p:cNvSpPr/>
          <p:nvPr/>
        </p:nvSpPr>
        <p:spPr>
          <a:xfrm>
            <a:off x="4419600" y="762000"/>
            <a:ext cx="4572000" cy="2308324"/>
          </a:xfrm>
          <a:prstGeom prst="rect">
            <a:avLst/>
          </a:prstGeom>
        </p:spPr>
        <p:txBody>
          <a:bodyPr>
            <a:spAutoFit/>
          </a:bodyPr>
          <a:lstStyle/>
          <a:p>
            <a:r>
              <a:rPr lang="en-US" dirty="0" smtClean="0"/>
              <a:t>The USGS is a science organization that provides</a:t>
            </a:r>
            <a:r>
              <a:rPr lang="en-US" dirty="0" smtClean="0"/>
              <a:t> information </a:t>
            </a:r>
            <a:r>
              <a:rPr lang="en-US" dirty="0" smtClean="0"/>
              <a:t>on the health of our ecosystems and environment,</a:t>
            </a:r>
            <a:r>
              <a:rPr lang="en-US" dirty="0" smtClean="0"/>
              <a:t> natural </a:t>
            </a:r>
            <a:r>
              <a:rPr lang="en-US" dirty="0" smtClean="0"/>
              <a:t>hazards that </a:t>
            </a:r>
            <a:r>
              <a:rPr lang="en-US" dirty="0" smtClean="0"/>
              <a:t>threaten public safety and values, natural resources, </a:t>
            </a:r>
            <a:r>
              <a:rPr lang="en-US" dirty="0" smtClean="0"/>
              <a:t>the impacts of climate and land-use change, </a:t>
            </a:r>
            <a:r>
              <a:rPr lang="en-US" dirty="0" smtClean="0"/>
              <a:t>and science delivery </a:t>
            </a:r>
            <a:r>
              <a:rPr lang="en-US" dirty="0" smtClean="0"/>
              <a:t>systems that help us provide timely, relevant, and useable information.</a:t>
            </a:r>
            <a:endParaRPr lang="en-US" dirty="0"/>
          </a:p>
        </p:txBody>
      </p:sp>
      <p:pic>
        <p:nvPicPr>
          <p:cNvPr id="13" name="Picture 12" descr="usgs_regions.gif"/>
          <p:cNvPicPr>
            <a:picLocks noChangeAspect="1"/>
          </p:cNvPicPr>
          <p:nvPr/>
        </p:nvPicPr>
        <p:blipFill>
          <a:blip r:embed="rId2"/>
          <a:stretch>
            <a:fillRect/>
          </a:stretch>
        </p:blipFill>
        <p:spPr>
          <a:xfrm>
            <a:off x="152400" y="4495800"/>
            <a:ext cx="4008160" cy="2166722"/>
          </a:xfrm>
          <a:prstGeom prst="rect">
            <a:avLst/>
          </a:prstGeom>
        </p:spPr>
      </p:pic>
      <p:sp>
        <p:nvSpPr>
          <p:cNvPr id="15" name="TextBox 14"/>
          <p:cNvSpPr txBox="1"/>
          <p:nvPr/>
        </p:nvSpPr>
        <p:spPr>
          <a:xfrm>
            <a:off x="152400" y="4114800"/>
            <a:ext cx="2241193" cy="369332"/>
          </a:xfrm>
          <a:prstGeom prst="rect">
            <a:avLst/>
          </a:prstGeom>
          <a:noFill/>
        </p:spPr>
        <p:txBody>
          <a:bodyPr wrap="none" rtlCol="0">
            <a:spAutoFit/>
          </a:bodyPr>
          <a:lstStyle/>
          <a:p>
            <a:r>
              <a:rPr lang="en-US" dirty="0" smtClean="0">
                <a:solidFill>
                  <a:srgbClr val="000000"/>
                </a:solidFill>
              </a:rPr>
              <a:t>Regional USGS Offices</a:t>
            </a:r>
            <a:endParaRPr lang="en-US" dirty="0">
              <a:solidFill>
                <a:srgbClr val="000000"/>
              </a:solidFill>
            </a:endParaRPr>
          </a:p>
        </p:txBody>
      </p:sp>
    </p:spTree>
  </p:cSld>
  <p:clrMapOvr>
    <a:masterClrMapping/>
  </p:clrMapOvr>
  <p:transition>
    <p:fade thruBlk="1"/>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body" idx="1"/>
          </p:nvPr>
        </p:nvSpPr>
        <p:spPr>
          <a:xfrm>
            <a:off x="304800" y="5911850"/>
            <a:ext cx="8458200" cy="457200"/>
          </a:xfrm>
        </p:spPr>
        <p:txBody>
          <a:bodyPr/>
          <a:lstStyle/>
          <a:p>
            <a:pPr algn="ctr">
              <a:lnSpc>
                <a:spcPct val="90000"/>
              </a:lnSpc>
              <a:buFont typeface="Monotype Sorts" pitchFamily="2" charset="2"/>
              <a:buNone/>
            </a:pPr>
            <a:r>
              <a:rPr lang="en-US" sz="2200">
                <a:solidFill>
                  <a:schemeClr val="accent6">
                    <a:lumMod val="50000"/>
                  </a:schemeClr>
                </a:solidFill>
              </a:rPr>
              <a:t>Inputs to models that simulate real time fire behavior</a:t>
            </a:r>
          </a:p>
        </p:txBody>
      </p:sp>
      <p:pic>
        <p:nvPicPr>
          <p:cNvPr id="74755" name="Picture 3" descr="beta_doris_ppt"/>
          <p:cNvPicPr>
            <a:picLocks noChangeAspect="1" noChangeArrowheads="1"/>
          </p:cNvPicPr>
          <p:nvPr/>
        </p:nvPicPr>
        <p:blipFill>
          <a:blip r:embed="rId3" cstate="print"/>
          <a:srcRect/>
          <a:stretch>
            <a:fillRect/>
          </a:stretch>
        </p:blipFill>
        <p:spPr bwMode="auto">
          <a:xfrm>
            <a:off x="685800" y="1524000"/>
            <a:ext cx="3657600" cy="3846513"/>
          </a:xfrm>
          <a:prstGeom prst="rect">
            <a:avLst/>
          </a:prstGeom>
          <a:noFill/>
          <a:ln w="12700">
            <a:solidFill>
              <a:srgbClr val="000000"/>
            </a:solidFill>
            <a:miter lim="800000"/>
            <a:headEnd/>
            <a:tailEnd/>
          </a:ln>
        </p:spPr>
      </p:pic>
      <p:pic>
        <p:nvPicPr>
          <p:cNvPr id="74756" name="Picture 4" descr="farsite_coldfront"/>
          <p:cNvPicPr>
            <a:picLocks noChangeAspect="1" noChangeArrowheads="1"/>
          </p:cNvPicPr>
          <p:nvPr/>
        </p:nvPicPr>
        <p:blipFill>
          <a:blip r:embed="rId4" cstate="print"/>
          <a:srcRect/>
          <a:stretch>
            <a:fillRect/>
          </a:stretch>
        </p:blipFill>
        <p:spPr bwMode="auto">
          <a:xfrm>
            <a:off x="4800600" y="1524000"/>
            <a:ext cx="3657600" cy="3816350"/>
          </a:xfrm>
          <a:prstGeom prst="rect">
            <a:avLst/>
          </a:prstGeom>
          <a:noFill/>
          <a:ln w="12700">
            <a:solidFill>
              <a:srgbClr val="000000"/>
            </a:solidFill>
            <a:miter lim="800000"/>
            <a:headEnd/>
            <a:tailEnd/>
          </a:ln>
        </p:spPr>
      </p:pic>
      <p:sp>
        <p:nvSpPr>
          <p:cNvPr id="74757" name="Text Box 5"/>
          <p:cNvSpPr txBox="1">
            <a:spLocks noChangeArrowheads="1"/>
          </p:cNvSpPr>
          <p:nvPr/>
        </p:nvSpPr>
        <p:spPr bwMode="auto">
          <a:xfrm>
            <a:off x="5715000" y="5370513"/>
            <a:ext cx="1980029" cy="400110"/>
          </a:xfrm>
          <a:prstGeom prst="rect">
            <a:avLst/>
          </a:prstGeom>
          <a:noFill/>
          <a:ln w="9525">
            <a:noFill/>
            <a:miter lim="800000"/>
            <a:headEnd/>
            <a:tailEnd/>
          </a:ln>
          <a:effectLst/>
        </p:spPr>
        <p:txBody>
          <a:bodyPr wrap="none">
            <a:spAutoFit/>
          </a:bodyPr>
          <a:lstStyle/>
          <a:p>
            <a:r>
              <a:rPr lang="en-US" sz="2000" b="1">
                <a:solidFill>
                  <a:srgbClr val="009D00">
                    <a:lumMod val="50000"/>
                  </a:srgbClr>
                </a:solidFill>
              </a:rPr>
              <a:t>Regional scale</a:t>
            </a:r>
          </a:p>
        </p:txBody>
      </p:sp>
      <p:sp>
        <p:nvSpPr>
          <p:cNvPr id="74758" name="Text Box 6"/>
          <p:cNvSpPr txBox="1">
            <a:spLocks noChangeArrowheads="1"/>
          </p:cNvSpPr>
          <p:nvPr/>
        </p:nvSpPr>
        <p:spPr bwMode="auto">
          <a:xfrm>
            <a:off x="1414463" y="5370513"/>
            <a:ext cx="2238113" cy="400110"/>
          </a:xfrm>
          <a:prstGeom prst="rect">
            <a:avLst/>
          </a:prstGeom>
          <a:noFill/>
          <a:ln w="9525">
            <a:noFill/>
            <a:miter lim="800000"/>
            <a:headEnd/>
            <a:tailEnd/>
          </a:ln>
          <a:effectLst/>
        </p:spPr>
        <p:txBody>
          <a:bodyPr wrap="none">
            <a:spAutoFit/>
          </a:bodyPr>
          <a:lstStyle/>
          <a:p>
            <a:r>
              <a:rPr lang="en-US" sz="2000" b="1" dirty="0">
                <a:solidFill>
                  <a:srgbClr val="009D00">
                    <a:lumMod val="50000"/>
                  </a:srgbClr>
                </a:solidFill>
              </a:rPr>
              <a:t>Landscape scale</a:t>
            </a:r>
          </a:p>
        </p:txBody>
      </p:sp>
      <p:sp>
        <p:nvSpPr>
          <p:cNvPr id="74759" name="Text Box 7"/>
          <p:cNvSpPr txBox="1">
            <a:spLocks noChangeArrowheads="1"/>
          </p:cNvSpPr>
          <p:nvPr/>
        </p:nvSpPr>
        <p:spPr bwMode="auto">
          <a:xfrm>
            <a:off x="2701925" y="1524000"/>
            <a:ext cx="1641475" cy="581025"/>
          </a:xfrm>
          <a:prstGeom prst="rect">
            <a:avLst/>
          </a:prstGeom>
          <a:noFill/>
          <a:ln w="9525">
            <a:noFill/>
            <a:miter lim="800000"/>
            <a:headEnd/>
            <a:tailEnd/>
          </a:ln>
          <a:effectLst/>
        </p:spPr>
        <p:txBody>
          <a:bodyPr wrap="none">
            <a:spAutoFit/>
          </a:bodyPr>
          <a:lstStyle/>
          <a:p>
            <a:r>
              <a:rPr lang="en-US" sz="1600" b="1">
                <a:solidFill>
                  <a:srgbClr val="000000"/>
                </a:solidFill>
              </a:rPr>
              <a:t>Beta-Doris Fire</a:t>
            </a:r>
          </a:p>
          <a:p>
            <a:r>
              <a:rPr lang="en-US" sz="1600" b="1">
                <a:solidFill>
                  <a:srgbClr val="000000"/>
                </a:solidFill>
              </a:rPr>
              <a:t>2003</a:t>
            </a:r>
          </a:p>
        </p:txBody>
      </p:sp>
      <p:sp>
        <p:nvSpPr>
          <p:cNvPr id="74760" name="Text Box 8"/>
          <p:cNvSpPr txBox="1">
            <a:spLocks noChangeArrowheads="1"/>
          </p:cNvSpPr>
          <p:nvPr/>
        </p:nvSpPr>
        <p:spPr bwMode="auto">
          <a:xfrm>
            <a:off x="3200400" y="3092450"/>
            <a:ext cx="2286000" cy="336550"/>
          </a:xfrm>
          <a:prstGeom prst="rect">
            <a:avLst/>
          </a:prstGeom>
          <a:noFill/>
          <a:ln w="9525">
            <a:noFill/>
            <a:miter lim="800000"/>
            <a:headEnd/>
            <a:tailEnd/>
          </a:ln>
          <a:effectLst/>
        </p:spPr>
        <p:txBody>
          <a:bodyPr wrap="none">
            <a:spAutoFit/>
          </a:bodyPr>
          <a:lstStyle/>
          <a:p>
            <a:r>
              <a:rPr lang="en-US" sz="1600" b="1">
                <a:solidFill>
                  <a:srgbClr val="000000"/>
                </a:solidFill>
              </a:rPr>
              <a:t>Expected Fire Growth</a:t>
            </a:r>
          </a:p>
        </p:txBody>
      </p:sp>
      <p:sp>
        <p:nvSpPr>
          <p:cNvPr id="74761" name="Line 9"/>
          <p:cNvSpPr>
            <a:spLocks noChangeShapeType="1"/>
          </p:cNvSpPr>
          <p:nvPr/>
        </p:nvSpPr>
        <p:spPr bwMode="auto">
          <a:xfrm flipH="1">
            <a:off x="2819400" y="3276600"/>
            <a:ext cx="457200" cy="152400"/>
          </a:xfrm>
          <a:prstGeom prst="line">
            <a:avLst/>
          </a:prstGeom>
          <a:noFill/>
          <a:ln w="9525">
            <a:solidFill>
              <a:schemeClr val="tx1"/>
            </a:solidFill>
            <a:round/>
            <a:headEnd/>
            <a:tailEnd type="triangle" w="med" len="med"/>
          </a:ln>
          <a:effectLst/>
        </p:spPr>
        <p:txBody>
          <a:bodyPr/>
          <a:lstStyle/>
          <a:p>
            <a:endParaRPr lang="en-US">
              <a:solidFill>
                <a:srgbClr val="000000"/>
              </a:solidFill>
            </a:endParaRPr>
          </a:p>
        </p:txBody>
      </p:sp>
      <p:sp>
        <p:nvSpPr>
          <p:cNvPr id="74762" name="Line 10"/>
          <p:cNvSpPr>
            <a:spLocks noChangeShapeType="1"/>
          </p:cNvSpPr>
          <p:nvPr/>
        </p:nvSpPr>
        <p:spPr bwMode="auto">
          <a:xfrm flipV="1">
            <a:off x="5486400" y="3124200"/>
            <a:ext cx="457200" cy="152400"/>
          </a:xfrm>
          <a:prstGeom prst="line">
            <a:avLst/>
          </a:prstGeom>
          <a:noFill/>
          <a:ln w="9525">
            <a:solidFill>
              <a:schemeClr val="tx1"/>
            </a:solidFill>
            <a:round/>
            <a:headEnd/>
            <a:tailEnd type="triangle" w="med" len="med"/>
          </a:ln>
          <a:effectLst/>
        </p:spPr>
        <p:txBody>
          <a:bodyPr/>
          <a:lstStyle/>
          <a:p>
            <a:endParaRPr lang="en-US">
              <a:solidFill>
                <a:srgbClr val="000000"/>
              </a:solidFill>
            </a:endParaRPr>
          </a:p>
        </p:txBody>
      </p:sp>
      <p:sp>
        <p:nvSpPr>
          <p:cNvPr id="74763" name="Text Box 11"/>
          <p:cNvSpPr txBox="1">
            <a:spLocks noChangeArrowheads="1"/>
          </p:cNvSpPr>
          <p:nvPr/>
        </p:nvSpPr>
        <p:spPr bwMode="auto">
          <a:xfrm>
            <a:off x="685800" y="2819400"/>
            <a:ext cx="2105025" cy="336550"/>
          </a:xfrm>
          <a:prstGeom prst="rect">
            <a:avLst/>
          </a:prstGeom>
          <a:noFill/>
          <a:ln w="9525">
            <a:noFill/>
            <a:miter lim="800000"/>
            <a:headEnd/>
            <a:tailEnd/>
          </a:ln>
          <a:effectLst/>
        </p:spPr>
        <p:txBody>
          <a:bodyPr wrap="none">
            <a:spAutoFit/>
          </a:bodyPr>
          <a:lstStyle/>
          <a:p>
            <a:r>
              <a:rPr lang="en-US" sz="1600" b="1">
                <a:solidFill>
                  <a:srgbClr val="000000"/>
                </a:solidFill>
              </a:rPr>
              <a:t>Hydro-electric Plant</a:t>
            </a:r>
          </a:p>
        </p:txBody>
      </p:sp>
      <p:sp>
        <p:nvSpPr>
          <p:cNvPr id="74764" name="Line 12"/>
          <p:cNvSpPr>
            <a:spLocks noChangeShapeType="1"/>
          </p:cNvSpPr>
          <p:nvPr/>
        </p:nvSpPr>
        <p:spPr bwMode="auto">
          <a:xfrm>
            <a:off x="1828800" y="3124200"/>
            <a:ext cx="304800" cy="609600"/>
          </a:xfrm>
          <a:prstGeom prst="line">
            <a:avLst/>
          </a:prstGeom>
          <a:noFill/>
          <a:ln w="9525">
            <a:solidFill>
              <a:schemeClr val="tx1"/>
            </a:solidFill>
            <a:round/>
            <a:headEnd/>
            <a:tailEnd type="triangle" w="med" len="med"/>
          </a:ln>
          <a:effectLst/>
        </p:spPr>
        <p:txBody>
          <a:bodyPr/>
          <a:lstStyle/>
          <a:p>
            <a:endParaRPr lang="en-US">
              <a:solidFill>
                <a:srgbClr val="000000"/>
              </a:solidFill>
            </a:endParaRPr>
          </a:p>
        </p:txBody>
      </p:sp>
      <p:sp>
        <p:nvSpPr>
          <p:cNvPr id="74765" name="Text Box 13"/>
          <p:cNvSpPr txBox="1">
            <a:spLocks noChangeArrowheads="1"/>
          </p:cNvSpPr>
          <p:nvPr/>
        </p:nvSpPr>
        <p:spPr bwMode="auto">
          <a:xfrm>
            <a:off x="609600" y="5029200"/>
            <a:ext cx="1912938" cy="336550"/>
          </a:xfrm>
          <a:prstGeom prst="rect">
            <a:avLst/>
          </a:prstGeom>
          <a:noFill/>
          <a:ln w="9525">
            <a:noFill/>
            <a:miter lim="800000"/>
            <a:headEnd/>
            <a:tailEnd/>
          </a:ln>
          <a:effectLst/>
        </p:spPr>
        <p:txBody>
          <a:bodyPr wrap="none">
            <a:spAutoFit/>
          </a:bodyPr>
          <a:lstStyle/>
          <a:p>
            <a:r>
              <a:rPr lang="en-US" sz="1600" b="1">
                <a:solidFill>
                  <a:srgbClr val="000000"/>
                </a:solidFill>
              </a:rPr>
              <a:t>Current Perimeter</a:t>
            </a:r>
          </a:p>
        </p:txBody>
      </p:sp>
      <p:sp>
        <p:nvSpPr>
          <p:cNvPr id="74766" name="Text Box 14"/>
          <p:cNvSpPr txBox="1">
            <a:spLocks noChangeArrowheads="1"/>
          </p:cNvSpPr>
          <p:nvPr/>
        </p:nvSpPr>
        <p:spPr bwMode="auto">
          <a:xfrm>
            <a:off x="4800600" y="2133600"/>
            <a:ext cx="1912938" cy="336550"/>
          </a:xfrm>
          <a:prstGeom prst="rect">
            <a:avLst/>
          </a:prstGeom>
          <a:noFill/>
          <a:ln w="9525">
            <a:noFill/>
            <a:miter lim="800000"/>
            <a:headEnd/>
            <a:tailEnd/>
          </a:ln>
          <a:effectLst/>
        </p:spPr>
        <p:txBody>
          <a:bodyPr wrap="none">
            <a:spAutoFit/>
          </a:bodyPr>
          <a:lstStyle/>
          <a:p>
            <a:r>
              <a:rPr lang="en-US" sz="1600" b="1">
                <a:solidFill>
                  <a:srgbClr val="000000"/>
                </a:solidFill>
              </a:rPr>
              <a:t>Current Perimeter</a:t>
            </a:r>
          </a:p>
        </p:txBody>
      </p:sp>
      <p:sp>
        <p:nvSpPr>
          <p:cNvPr id="74767" name="Line 15"/>
          <p:cNvSpPr>
            <a:spLocks noChangeShapeType="1"/>
          </p:cNvSpPr>
          <p:nvPr/>
        </p:nvSpPr>
        <p:spPr bwMode="auto">
          <a:xfrm flipV="1">
            <a:off x="1600200" y="4876800"/>
            <a:ext cx="381000" cy="152400"/>
          </a:xfrm>
          <a:prstGeom prst="line">
            <a:avLst/>
          </a:prstGeom>
          <a:noFill/>
          <a:ln w="9525">
            <a:solidFill>
              <a:schemeClr val="tx1"/>
            </a:solidFill>
            <a:round/>
            <a:headEnd/>
            <a:tailEnd type="triangle" w="med" len="med"/>
          </a:ln>
          <a:effectLst/>
        </p:spPr>
        <p:txBody>
          <a:bodyPr/>
          <a:lstStyle/>
          <a:p>
            <a:endParaRPr lang="en-US">
              <a:solidFill>
                <a:srgbClr val="000000"/>
              </a:solidFill>
            </a:endParaRPr>
          </a:p>
        </p:txBody>
      </p:sp>
      <p:sp>
        <p:nvSpPr>
          <p:cNvPr id="74768" name="Line 16"/>
          <p:cNvSpPr>
            <a:spLocks noChangeShapeType="1"/>
          </p:cNvSpPr>
          <p:nvPr/>
        </p:nvSpPr>
        <p:spPr bwMode="auto">
          <a:xfrm flipV="1">
            <a:off x="1524000" y="3962400"/>
            <a:ext cx="304800" cy="1066800"/>
          </a:xfrm>
          <a:prstGeom prst="line">
            <a:avLst/>
          </a:prstGeom>
          <a:noFill/>
          <a:ln w="9525">
            <a:solidFill>
              <a:schemeClr val="tx1"/>
            </a:solidFill>
            <a:round/>
            <a:headEnd/>
            <a:tailEnd type="triangle" w="med" len="med"/>
          </a:ln>
          <a:effectLst/>
        </p:spPr>
        <p:txBody>
          <a:bodyPr/>
          <a:lstStyle/>
          <a:p>
            <a:endParaRPr lang="en-US">
              <a:solidFill>
                <a:srgbClr val="000000"/>
              </a:solidFill>
            </a:endParaRPr>
          </a:p>
        </p:txBody>
      </p:sp>
      <p:sp>
        <p:nvSpPr>
          <p:cNvPr id="74769" name="Line 17"/>
          <p:cNvSpPr>
            <a:spLocks noChangeShapeType="1"/>
          </p:cNvSpPr>
          <p:nvPr/>
        </p:nvSpPr>
        <p:spPr bwMode="auto">
          <a:xfrm flipV="1">
            <a:off x="6172200" y="4419600"/>
            <a:ext cx="381000" cy="609600"/>
          </a:xfrm>
          <a:prstGeom prst="line">
            <a:avLst/>
          </a:prstGeom>
          <a:noFill/>
          <a:ln w="9525">
            <a:solidFill>
              <a:schemeClr val="tx1"/>
            </a:solidFill>
            <a:round/>
            <a:headEnd/>
            <a:tailEnd type="triangle" w="med" len="med"/>
          </a:ln>
          <a:effectLst/>
        </p:spPr>
        <p:txBody>
          <a:bodyPr/>
          <a:lstStyle/>
          <a:p>
            <a:endParaRPr lang="en-US">
              <a:solidFill>
                <a:srgbClr val="000000"/>
              </a:solidFill>
            </a:endParaRPr>
          </a:p>
        </p:txBody>
      </p:sp>
      <p:sp>
        <p:nvSpPr>
          <p:cNvPr id="74770" name="Text Box 18"/>
          <p:cNvSpPr txBox="1">
            <a:spLocks noChangeArrowheads="1"/>
          </p:cNvSpPr>
          <p:nvPr/>
        </p:nvSpPr>
        <p:spPr bwMode="auto">
          <a:xfrm>
            <a:off x="6072188" y="1524000"/>
            <a:ext cx="2386012" cy="336550"/>
          </a:xfrm>
          <a:prstGeom prst="rect">
            <a:avLst/>
          </a:prstGeom>
          <a:noFill/>
          <a:ln w="9525">
            <a:noFill/>
            <a:miter lim="800000"/>
            <a:headEnd/>
            <a:tailEnd/>
          </a:ln>
          <a:effectLst/>
        </p:spPr>
        <p:txBody>
          <a:bodyPr wrap="none">
            <a:spAutoFit/>
          </a:bodyPr>
          <a:lstStyle/>
          <a:p>
            <a:r>
              <a:rPr lang="en-US" sz="1600" b="1">
                <a:solidFill>
                  <a:srgbClr val="000000"/>
                </a:solidFill>
              </a:rPr>
              <a:t>Western Montana 2003</a:t>
            </a:r>
          </a:p>
        </p:txBody>
      </p:sp>
      <p:sp>
        <p:nvSpPr>
          <p:cNvPr id="74771" name="Text Box 19"/>
          <p:cNvSpPr txBox="1">
            <a:spLocks noChangeArrowheads="1"/>
          </p:cNvSpPr>
          <p:nvPr/>
        </p:nvSpPr>
        <p:spPr bwMode="auto">
          <a:xfrm>
            <a:off x="7223125" y="2803525"/>
            <a:ext cx="1054100" cy="336550"/>
          </a:xfrm>
          <a:prstGeom prst="rect">
            <a:avLst/>
          </a:prstGeom>
          <a:noFill/>
          <a:ln w="9525">
            <a:noFill/>
            <a:miter lim="800000"/>
            <a:headEnd/>
            <a:tailEnd/>
          </a:ln>
          <a:effectLst/>
        </p:spPr>
        <p:txBody>
          <a:bodyPr wrap="none">
            <a:spAutoFit/>
          </a:bodyPr>
          <a:lstStyle/>
          <a:p>
            <a:r>
              <a:rPr lang="en-US" sz="1600" b="1">
                <a:solidFill>
                  <a:srgbClr val="000000"/>
                </a:solidFill>
              </a:rPr>
              <a:t>Missoula</a:t>
            </a:r>
          </a:p>
        </p:txBody>
      </p:sp>
      <p:sp>
        <p:nvSpPr>
          <p:cNvPr id="74772" name="Line 20"/>
          <p:cNvSpPr>
            <a:spLocks noChangeShapeType="1"/>
          </p:cNvSpPr>
          <p:nvPr/>
        </p:nvSpPr>
        <p:spPr bwMode="auto">
          <a:xfrm flipH="1" flipV="1">
            <a:off x="6934200" y="2895600"/>
            <a:ext cx="304800" cy="76200"/>
          </a:xfrm>
          <a:prstGeom prst="line">
            <a:avLst/>
          </a:prstGeom>
          <a:noFill/>
          <a:ln w="9525">
            <a:solidFill>
              <a:schemeClr val="tx1"/>
            </a:solidFill>
            <a:round/>
            <a:headEnd/>
            <a:tailEnd type="triangle" w="med" len="med"/>
          </a:ln>
          <a:effectLst/>
        </p:spPr>
        <p:txBody>
          <a:bodyPr/>
          <a:lstStyle/>
          <a:p>
            <a:endParaRPr lang="en-US">
              <a:solidFill>
                <a:srgbClr val="000000"/>
              </a:solidFill>
            </a:endParaRPr>
          </a:p>
        </p:txBody>
      </p:sp>
      <p:sp>
        <p:nvSpPr>
          <p:cNvPr id="74773" name="Line 21"/>
          <p:cNvSpPr>
            <a:spLocks noChangeShapeType="1"/>
          </p:cNvSpPr>
          <p:nvPr/>
        </p:nvSpPr>
        <p:spPr bwMode="auto">
          <a:xfrm>
            <a:off x="5486400" y="2438400"/>
            <a:ext cx="381000" cy="381000"/>
          </a:xfrm>
          <a:prstGeom prst="line">
            <a:avLst/>
          </a:prstGeom>
          <a:noFill/>
          <a:ln w="9525">
            <a:solidFill>
              <a:schemeClr val="tx1"/>
            </a:solidFill>
            <a:round/>
            <a:headEnd/>
            <a:tailEnd type="triangle" w="med" len="med"/>
          </a:ln>
          <a:effectLst/>
        </p:spPr>
        <p:txBody>
          <a:bodyPr/>
          <a:lstStyle/>
          <a:p>
            <a:endParaRPr lang="en-US">
              <a:solidFill>
                <a:srgbClr val="000000"/>
              </a:solidFill>
            </a:endParaRPr>
          </a:p>
        </p:txBody>
      </p:sp>
      <p:sp>
        <p:nvSpPr>
          <p:cNvPr id="74774" name="Text Box 22"/>
          <p:cNvSpPr txBox="1">
            <a:spLocks noChangeArrowheads="1"/>
          </p:cNvSpPr>
          <p:nvPr/>
        </p:nvSpPr>
        <p:spPr bwMode="auto">
          <a:xfrm>
            <a:off x="4800600" y="4937125"/>
            <a:ext cx="1785938" cy="336550"/>
          </a:xfrm>
          <a:prstGeom prst="rect">
            <a:avLst/>
          </a:prstGeom>
          <a:noFill/>
          <a:ln w="9525">
            <a:noFill/>
            <a:miter lim="800000"/>
            <a:headEnd/>
            <a:tailEnd/>
          </a:ln>
          <a:effectLst/>
        </p:spPr>
        <p:txBody>
          <a:bodyPr wrap="none">
            <a:spAutoFit/>
          </a:bodyPr>
          <a:lstStyle/>
          <a:p>
            <a:r>
              <a:rPr lang="en-US" sz="1600" b="1">
                <a:solidFill>
                  <a:srgbClr val="000000"/>
                </a:solidFill>
              </a:rPr>
              <a:t>Populated Areas</a:t>
            </a:r>
          </a:p>
        </p:txBody>
      </p:sp>
      <p:sp>
        <p:nvSpPr>
          <p:cNvPr id="74775" name="Rectangle 23"/>
          <p:cNvSpPr>
            <a:spLocks noChangeArrowheads="1"/>
          </p:cNvSpPr>
          <p:nvPr/>
        </p:nvSpPr>
        <p:spPr bwMode="auto">
          <a:xfrm>
            <a:off x="381000" y="304800"/>
            <a:ext cx="8458200" cy="1069975"/>
          </a:xfrm>
          <a:prstGeom prst="rect">
            <a:avLst/>
          </a:prstGeom>
          <a:solidFill>
            <a:srgbClr val="008080"/>
          </a:solidFill>
          <a:ln w="12700">
            <a:noFill/>
            <a:miter lim="800000"/>
            <a:headEnd/>
            <a:tailEnd/>
          </a:ln>
          <a:effectLst/>
        </p:spPr>
        <p:txBody>
          <a:bodyPr lIns="90488" tIns="44450" rIns="90488" bIns="44450"/>
          <a:lstStyle/>
          <a:p>
            <a:pPr algn="ctr" eaLnBrk="0" hangingPunct="0"/>
            <a:endParaRPr lang="en-US" sz="3200" b="1">
              <a:solidFill>
                <a:srgbClr val="FFFF99"/>
              </a:solidFill>
              <a:effectLst>
                <a:outerShdw blurRad="38100" dist="38100" dir="2700000" algn="tl">
                  <a:srgbClr val="000000"/>
                </a:outerShdw>
              </a:effectLst>
            </a:endParaRPr>
          </a:p>
        </p:txBody>
      </p:sp>
      <p:sp>
        <p:nvSpPr>
          <p:cNvPr id="74776" name="Rectangle 24"/>
          <p:cNvSpPr>
            <a:spLocks noChangeArrowheads="1"/>
          </p:cNvSpPr>
          <p:nvPr/>
        </p:nvSpPr>
        <p:spPr bwMode="auto">
          <a:xfrm>
            <a:off x="457200" y="457200"/>
            <a:ext cx="8382000" cy="762000"/>
          </a:xfrm>
          <a:prstGeom prst="rect">
            <a:avLst/>
          </a:prstGeom>
          <a:noFill/>
          <a:ln w="9525">
            <a:noFill/>
            <a:miter lim="800000"/>
            <a:headEnd/>
            <a:tailEnd/>
          </a:ln>
          <a:effectLst>
            <a:outerShdw dist="35921" dir="2700000" algn="ctr" rotWithShape="0">
              <a:schemeClr val="tx2"/>
            </a:outerShdw>
          </a:effectLst>
        </p:spPr>
        <p:txBody>
          <a:bodyPr anchor="ctr"/>
          <a:lstStyle/>
          <a:p>
            <a:pPr algn="ctr"/>
            <a:r>
              <a:rPr lang="en-US" sz="3200" b="1">
                <a:solidFill>
                  <a:srgbClr val="FFFF99"/>
                </a:solidFill>
              </a:rPr>
              <a:t>Fire Management Applications</a:t>
            </a:r>
          </a:p>
          <a:p>
            <a:pPr algn="ctr"/>
            <a:r>
              <a:rPr lang="en-US" sz="3200" b="1">
                <a:solidFill>
                  <a:srgbClr val="FFFF99"/>
                </a:solidFill>
              </a:rPr>
              <a:t>Bottom-up and Top Down</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157698" name="Picture 2"/>
          <p:cNvPicPr>
            <a:picLocks noChangeAspect="1" noChangeArrowheads="1"/>
          </p:cNvPicPr>
          <p:nvPr/>
        </p:nvPicPr>
        <p:blipFill>
          <a:blip r:embed="rId3"/>
          <a:srcRect l="977" t="1604" r="1767" b="2853"/>
          <a:stretch>
            <a:fillRect/>
          </a:stretch>
        </p:blipFill>
        <p:spPr bwMode="auto">
          <a:xfrm>
            <a:off x="381000" y="1143000"/>
            <a:ext cx="8382000" cy="5105400"/>
          </a:xfrm>
          <a:prstGeom prst="rect">
            <a:avLst/>
          </a:prstGeom>
          <a:noFill/>
          <a:ln w="9525">
            <a:noFill/>
            <a:miter lim="800000"/>
            <a:headEnd/>
            <a:tailEnd/>
          </a:ln>
          <a:effectLst/>
        </p:spPr>
      </p:pic>
      <p:sp>
        <p:nvSpPr>
          <p:cNvPr id="157699" name="Rectangle 3"/>
          <p:cNvSpPr>
            <a:spLocks noGrp="1" noChangeArrowheads="1"/>
          </p:cNvSpPr>
          <p:nvPr>
            <p:ph type="title" idx="4294967295"/>
          </p:nvPr>
        </p:nvSpPr>
        <p:spPr>
          <a:xfrm>
            <a:off x="0" y="152400"/>
            <a:ext cx="7772400" cy="914400"/>
          </a:xfrm>
        </p:spPr>
        <p:txBody>
          <a:bodyPr/>
          <a:lstStyle/>
          <a:p>
            <a:pPr>
              <a:lnSpc>
                <a:spcPct val="80000"/>
              </a:lnSpc>
            </a:pPr>
            <a:r>
              <a:rPr lang="en-US" dirty="0" smtClean="0">
                <a:solidFill>
                  <a:srgbClr val="004100"/>
                </a:solidFill>
                <a:latin typeface="Arial" pitchFamily="30" charset="0"/>
              </a:rPr>
              <a:t>Maps of Values </a:t>
            </a:r>
            <a:r>
              <a:rPr lang="en-US" dirty="0">
                <a:solidFill>
                  <a:srgbClr val="004100"/>
                </a:solidFill>
                <a:latin typeface="Arial" pitchFamily="30" charset="0"/>
              </a:rPr>
              <a:t>at Risk </a:t>
            </a:r>
            <a:r>
              <a:rPr lang="en-US" dirty="0" smtClean="0">
                <a:solidFill>
                  <a:srgbClr val="004100"/>
                </a:solidFill>
                <a:latin typeface="Arial" pitchFamily="30" charset="0"/>
              </a:rPr>
              <a:t>Maps</a:t>
            </a:r>
            <a:endParaRPr lang="en-US" sz="1800" dirty="0">
              <a:solidFill>
                <a:srgbClr val="004100"/>
              </a:solidFill>
              <a:latin typeface="Arial" pitchFamily="30" charset="0"/>
            </a:endParaRPr>
          </a:p>
        </p:txBody>
      </p:sp>
      <p:sp>
        <p:nvSpPr>
          <p:cNvPr id="157700" name="AutoShape 4"/>
          <p:cNvSpPr>
            <a:spLocks noChangeArrowheads="1"/>
          </p:cNvSpPr>
          <p:nvPr/>
        </p:nvSpPr>
        <p:spPr bwMode="auto">
          <a:xfrm>
            <a:off x="1308100" y="3911600"/>
            <a:ext cx="990600" cy="533400"/>
          </a:xfrm>
          <a:prstGeom prst="wedgeRectCallout">
            <a:avLst>
              <a:gd name="adj1" fmla="val 95995"/>
              <a:gd name="adj2" fmla="val -57736"/>
            </a:avLst>
          </a:prstGeom>
          <a:solidFill>
            <a:srgbClr val="FF3300">
              <a:alpha val="50000"/>
            </a:srgbClr>
          </a:solidFill>
          <a:ln w="9525">
            <a:solidFill>
              <a:schemeClr val="tx1"/>
            </a:solidFill>
            <a:miter lim="800000"/>
            <a:headEnd/>
            <a:tailEnd/>
          </a:ln>
          <a:effectLst/>
        </p:spPr>
        <p:txBody>
          <a:bodyPr>
            <a:prstTxWarp prst="textNoShape">
              <a:avLst/>
            </a:prstTxWarp>
          </a:bodyPr>
          <a:lstStyle/>
          <a:p>
            <a:pPr algn="ctr" fontAlgn="base">
              <a:lnSpc>
                <a:spcPct val="75000"/>
              </a:lnSpc>
              <a:spcBef>
                <a:spcPct val="0"/>
              </a:spcBef>
              <a:spcAft>
                <a:spcPct val="0"/>
              </a:spcAft>
            </a:pPr>
            <a:r>
              <a:rPr lang="en-US" sz="2000" b="1">
                <a:solidFill>
                  <a:srgbClr val="FFFFFF"/>
                </a:solidFill>
                <a:effectLst>
                  <a:outerShdw blurRad="38100" dist="38100" dir="2700000" algn="tl">
                    <a:srgbClr val="000000"/>
                  </a:outerShdw>
                </a:effectLst>
              </a:rPr>
              <a:t>Power lines</a:t>
            </a:r>
          </a:p>
        </p:txBody>
      </p:sp>
      <p:sp>
        <p:nvSpPr>
          <p:cNvPr id="157701" name="AutoShape 5"/>
          <p:cNvSpPr>
            <a:spLocks noChangeArrowheads="1"/>
          </p:cNvSpPr>
          <p:nvPr/>
        </p:nvSpPr>
        <p:spPr bwMode="auto">
          <a:xfrm>
            <a:off x="5346700" y="5969000"/>
            <a:ext cx="2578100" cy="355600"/>
          </a:xfrm>
          <a:prstGeom prst="wedgeRectCallout">
            <a:avLst>
              <a:gd name="adj1" fmla="val -66319"/>
              <a:gd name="adj2" fmla="val -208037"/>
            </a:avLst>
          </a:prstGeom>
          <a:solidFill>
            <a:srgbClr val="FF3300">
              <a:alpha val="50000"/>
            </a:srgbClr>
          </a:solidFill>
          <a:ln w="9525">
            <a:solidFill>
              <a:schemeClr val="tx1"/>
            </a:solidFill>
            <a:miter lim="800000"/>
            <a:headEnd/>
            <a:tailEnd/>
          </a:ln>
          <a:effectLst/>
        </p:spPr>
        <p:txBody>
          <a:bodyPr>
            <a:prstTxWarp prst="textNoShape">
              <a:avLst/>
            </a:prstTxWarp>
          </a:bodyPr>
          <a:lstStyle/>
          <a:p>
            <a:pPr algn="ctr" fontAlgn="base">
              <a:lnSpc>
                <a:spcPct val="75000"/>
              </a:lnSpc>
              <a:spcBef>
                <a:spcPct val="0"/>
              </a:spcBef>
              <a:spcAft>
                <a:spcPct val="0"/>
              </a:spcAft>
            </a:pPr>
            <a:r>
              <a:rPr lang="en-US" sz="2000" b="1">
                <a:solidFill>
                  <a:srgbClr val="FFFFFF"/>
                </a:solidFill>
                <a:effectLst>
                  <a:outerShdw blurRad="38100" dist="38100" dir="2700000" algn="tl">
                    <a:srgbClr val="000000"/>
                  </a:outerShdw>
                </a:effectLst>
              </a:rPr>
              <a:t>Population Density</a:t>
            </a:r>
          </a:p>
        </p:txBody>
      </p:sp>
      <p:sp>
        <p:nvSpPr>
          <p:cNvPr id="157702" name="AutoShape 6"/>
          <p:cNvSpPr>
            <a:spLocks noChangeArrowheads="1"/>
          </p:cNvSpPr>
          <p:nvPr/>
        </p:nvSpPr>
        <p:spPr bwMode="auto">
          <a:xfrm>
            <a:off x="2984500" y="1625600"/>
            <a:ext cx="1676400" cy="304800"/>
          </a:xfrm>
          <a:prstGeom prst="wedgeRectCallout">
            <a:avLst>
              <a:gd name="adj1" fmla="val 87028"/>
              <a:gd name="adj2" fmla="val 211458"/>
            </a:avLst>
          </a:prstGeom>
          <a:solidFill>
            <a:srgbClr val="FF3300">
              <a:alpha val="50000"/>
            </a:srgbClr>
          </a:solidFill>
          <a:ln w="9525">
            <a:solidFill>
              <a:schemeClr val="tx1"/>
            </a:solidFill>
            <a:miter lim="800000"/>
            <a:headEnd/>
            <a:tailEnd/>
          </a:ln>
          <a:effectLst/>
        </p:spPr>
        <p:txBody>
          <a:bodyPr>
            <a:prstTxWarp prst="textNoShape">
              <a:avLst/>
            </a:prstTxWarp>
          </a:bodyPr>
          <a:lstStyle/>
          <a:p>
            <a:pPr algn="ctr" fontAlgn="base">
              <a:lnSpc>
                <a:spcPct val="75000"/>
              </a:lnSpc>
              <a:spcBef>
                <a:spcPct val="0"/>
              </a:spcBef>
              <a:spcAft>
                <a:spcPct val="0"/>
              </a:spcAft>
            </a:pPr>
            <a:r>
              <a:rPr lang="en-US" sz="2000" b="1">
                <a:solidFill>
                  <a:srgbClr val="FFFFFF"/>
                </a:solidFill>
                <a:effectLst>
                  <a:outerShdw blurRad="38100" dist="38100" dir="2700000" algn="tl">
                    <a:srgbClr val="000000"/>
                  </a:outerShdw>
                </a:effectLst>
              </a:rPr>
              <a:t>Ownerships</a:t>
            </a:r>
          </a:p>
        </p:txBody>
      </p:sp>
      <p:sp>
        <p:nvSpPr>
          <p:cNvPr id="157703" name="AutoShape 7"/>
          <p:cNvSpPr>
            <a:spLocks noChangeArrowheads="1"/>
          </p:cNvSpPr>
          <p:nvPr/>
        </p:nvSpPr>
        <p:spPr bwMode="auto">
          <a:xfrm>
            <a:off x="1917700" y="2463800"/>
            <a:ext cx="1066800" cy="533400"/>
          </a:xfrm>
          <a:prstGeom prst="wedgeRectCallout">
            <a:avLst>
              <a:gd name="adj1" fmla="val 120088"/>
              <a:gd name="adj2" fmla="val 49403"/>
            </a:avLst>
          </a:prstGeom>
          <a:solidFill>
            <a:srgbClr val="FF3300">
              <a:alpha val="50000"/>
            </a:srgbClr>
          </a:solidFill>
          <a:ln w="9525">
            <a:solidFill>
              <a:schemeClr val="tx1"/>
            </a:solidFill>
            <a:miter lim="800000"/>
            <a:headEnd/>
            <a:tailEnd/>
          </a:ln>
          <a:effectLst/>
        </p:spPr>
        <p:txBody>
          <a:bodyPr>
            <a:prstTxWarp prst="textNoShape">
              <a:avLst/>
            </a:prstTxWarp>
          </a:bodyPr>
          <a:lstStyle/>
          <a:p>
            <a:pPr algn="ctr" fontAlgn="base">
              <a:lnSpc>
                <a:spcPct val="75000"/>
              </a:lnSpc>
              <a:spcBef>
                <a:spcPct val="0"/>
              </a:spcBef>
              <a:spcAft>
                <a:spcPct val="0"/>
              </a:spcAft>
            </a:pPr>
            <a:r>
              <a:rPr lang="en-US" sz="2000" b="1">
                <a:solidFill>
                  <a:srgbClr val="FFFFFF"/>
                </a:solidFill>
                <a:effectLst>
                  <a:outerShdw blurRad="38100" dist="38100" dir="2700000" algn="tl">
                    <a:srgbClr val="000000"/>
                  </a:outerShdw>
                </a:effectLst>
              </a:rPr>
              <a:t>Major</a:t>
            </a:r>
          </a:p>
          <a:p>
            <a:pPr algn="ctr" fontAlgn="base">
              <a:lnSpc>
                <a:spcPct val="75000"/>
              </a:lnSpc>
              <a:spcBef>
                <a:spcPct val="0"/>
              </a:spcBef>
              <a:spcAft>
                <a:spcPct val="0"/>
              </a:spcAft>
            </a:pPr>
            <a:r>
              <a:rPr lang="en-US" sz="2000" b="1">
                <a:solidFill>
                  <a:srgbClr val="FFFFFF"/>
                </a:solidFill>
                <a:effectLst>
                  <a:outerShdw blurRad="38100" dist="38100" dir="2700000" algn="tl">
                    <a:srgbClr val="000000"/>
                  </a:outerShdw>
                </a:effectLst>
              </a:rPr>
              <a:t>Roads</a:t>
            </a:r>
          </a:p>
        </p:txBody>
      </p:sp>
      <p:sp>
        <p:nvSpPr>
          <p:cNvPr id="157704" name="AutoShape 8"/>
          <p:cNvSpPr>
            <a:spLocks noChangeArrowheads="1"/>
          </p:cNvSpPr>
          <p:nvPr/>
        </p:nvSpPr>
        <p:spPr bwMode="auto">
          <a:xfrm>
            <a:off x="6565900" y="3454400"/>
            <a:ext cx="1676400" cy="304800"/>
          </a:xfrm>
          <a:prstGeom prst="wedgeRectCallout">
            <a:avLst>
              <a:gd name="adj1" fmla="val -47824"/>
              <a:gd name="adj2" fmla="val -355208"/>
            </a:avLst>
          </a:prstGeom>
          <a:solidFill>
            <a:srgbClr val="FF3300">
              <a:alpha val="50000"/>
            </a:srgbClr>
          </a:solidFill>
          <a:ln w="9525">
            <a:solidFill>
              <a:schemeClr val="tx1"/>
            </a:solidFill>
            <a:miter lim="800000"/>
            <a:headEnd/>
            <a:tailEnd/>
          </a:ln>
          <a:effectLst/>
        </p:spPr>
        <p:txBody>
          <a:bodyPr>
            <a:prstTxWarp prst="textNoShape">
              <a:avLst/>
            </a:prstTxWarp>
          </a:bodyPr>
          <a:lstStyle/>
          <a:p>
            <a:pPr algn="ctr" fontAlgn="base">
              <a:lnSpc>
                <a:spcPct val="75000"/>
              </a:lnSpc>
              <a:spcBef>
                <a:spcPct val="0"/>
              </a:spcBef>
              <a:spcAft>
                <a:spcPct val="0"/>
              </a:spcAft>
            </a:pPr>
            <a:r>
              <a:rPr lang="en-US" sz="2000" b="1">
                <a:solidFill>
                  <a:srgbClr val="FFFFFF"/>
                </a:solidFill>
                <a:effectLst>
                  <a:outerShdw blurRad="38100" dist="38100" dir="2700000" algn="tl">
                    <a:srgbClr val="000000"/>
                  </a:outerShdw>
                </a:effectLst>
              </a:rPr>
              <a:t>Wilderness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3074" name="Picture 2" descr="WFDSS_SoCal_Oct_2007_FSPro_SummaryMap"/>
          <p:cNvPicPr>
            <a:picLocks noChangeAspect="1" noChangeArrowheads="1"/>
          </p:cNvPicPr>
          <p:nvPr/>
        </p:nvPicPr>
        <p:blipFill>
          <a:blip r:embed="rId3" cstate="print"/>
          <a:srcRect/>
          <a:stretch>
            <a:fillRect/>
          </a:stretch>
        </p:blipFill>
        <p:spPr bwMode="auto">
          <a:xfrm>
            <a:off x="-60325" y="304800"/>
            <a:ext cx="9204325" cy="6135688"/>
          </a:xfrm>
          <a:prstGeom prst="rect">
            <a:avLst/>
          </a:prstGeom>
          <a:noFill/>
        </p:spPr>
      </p:pic>
      <p:pic>
        <p:nvPicPr>
          <p:cNvPr id="3" name="Picture 4" descr="http://www.signonsandiego.com/news/fires/images/gibbins/gallery03.jpg"/>
          <p:cNvPicPr>
            <a:picLocks noChangeAspect="1" noChangeArrowheads="1"/>
          </p:cNvPicPr>
          <p:nvPr/>
        </p:nvPicPr>
        <p:blipFill>
          <a:blip r:embed="rId4" cstate="print">
            <a:lum bright="6000"/>
          </a:blip>
          <a:srcRect/>
          <a:stretch>
            <a:fillRect/>
          </a:stretch>
        </p:blipFill>
        <p:spPr bwMode="auto">
          <a:xfrm>
            <a:off x="279399" y="4041588"/>
            <a:ext cx="3257276" cy="2133599"/>
          </a:xfrm>
          <a:prstGeom prst="rect">
            <a:avLst/>
          </a:prstGeom>
          <a:noFill/>
          <a:ln w="25400">
            <a:solidFill>
              <a:schemeClr val="tx1"/>
            </a:solid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97282" name="Text Box 4"/>
          <p:cNvSpPr txBox="1">
            <a:spLocks noChangeArrowheads="1"/>
          </p:cNvSpPr>
          <p:nvPr/>
        </p:nvSpPr>
        <p:spPr bwMode="auto">
          <a:xfrm>
            <a:off x="250825" y="6097588"/>
            <a:ext cx="3268663" cy="457200"/>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buFont typeface="Wingdings" pitchFamily="2" charset="2"/>
              <a:buNone/>
            </a:pPr>
            <a:r>
              <a:rPr lang="en-US">
                <a:solidFill>
                  <a:srgbClr val="EEECE1"/>
                </a:solidFill>
              </a:rPr>
              <a:t>http://www.landfire.gov</a:t>
            </a:r>
          </a:p>
        </p:txBody>
      </p:sp>
      <p:pic>
        <p:nvPicPr>
          <p:cNvPr id="97283" name="Picture 5" descr="lf_fbfm40_dpi100"/>
          <p:cNvPicPr>
            <a:picLocks noChangeAspect="1" noChangeArrowheads="1"/>
          </p:cNvPicPr>
          <p:nvPr/>
        </p:nvPicPr>
        <p:blipFill>
          <a:blip r:embed="rId2"/>
          <a:srcRect/>
          <a:stretch>
            <a:fillRect/>
          </a:stretch>
        </p:blipFill>
        <p:spPr bwMode="auto">
          <a:xfrm>
            <a:off x="142875" y="0"/>
            <a:ext cx="8858250" cy="68453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dirty="0" smtClean="0"/>
              <a:t>Strengths of USGS fire science</a:t>
            </a:r>
            <a:endParaRPr lang="en-US" dirty="0"/>
          </a:p>
        </p:txBody>
      </p:sp>
      <p:sp>
        <p:nvSpPr>
          <p:cNvPr id="34819" name="Rectangle 3"/>
          <p:cNvSpPr>
            <a:spLocks noGrp="1" noChangeArrowheads="1"/>
          </p:cNvSpPr>
          <p:nvPr>
            <p:ph idx="1"/>
          </p:nvPr>
        </p:nvSpPr>
        <p:spPr/>
        <p:txBody>
          <a:bodyPr/>
          <a:lstStyle/>
          <a:p>
            <a:pPr>
              <a:spcBef>
                <a:spcPct val="50000"/>
              </a:spcBef>
              <a:buSzPct val="75000"/>
              <a:buFont typeface="Lucida Grande"/>
              <a:buChar char="●"/>
            </a:pPr>
            <a:r>
              <a:rPr lang="en-US" sz="2400" dirty="0" smtClean="0"/>
              <a:t>Integrated, interdisciplinary science and applications.</a:t>
            </a:r>
          </a:p>
          <a:p>
            <a:pPr>
              <a:spcBef>
                <a:spcPct val="50000"/>
              </a:spcBef>
              <a:buSzPct val="75000"/>
              <a:buFont typeface="Lucida Grande"/>
              <a:buChar char="●"/>
            </a:pPr>
            <a:r>
              <a:rPr lang="en-US" sz="2400" dirty="0"/>
              <a:t>Independent, impartial monitoring </a:t>
            </a:r>
            <a:r>
              <a:rPr lang="en-US" sz="2400" dirty="0" smtClean="0"/>
              <a:t>capabilities.</a:t>
            </a:r>
          </a:p>
          <a:p>
            <a:pPr>
              <a:spcBef>
                <a:spcPct val="50000"/>
              </a:spcBef>
              <a:buSzPct val="75000"/>
              <a:buFont typeface="Lucida Grande"/>
              <a:buChar char="●"/>
            </a:pPr>
            <a:r>
              <a:rPr lang="en-US" sz="2400" dirty="0" smtClean="0"/>
              <a:t>Remote </a:t>
            </a:r>
            <a:r>
              <a:rPr lang="en-US" sz="2400" dirty="0"/>
              <a:t>sensing capabilities coupled </a:t>
            </a:r>
            <a:r>
              <a:rPr lang="en-US" sz="2400" dirty="0" smtClean="0"/>
              <a:t>with field-based ecology and landscape </a:t>
            </a:r>
            <a:r>
              <a:rPr lang="en-US" sz="2400" dirty="0"/>
              <a:t>modeling </a:t>
            </a:r>
            <a:r>
              <a:rPr lang="en-US" sz="2400" dirty="0" smtClean="0"/>
              <a:t>expertise.</a:t>
            </a:r>
          </a:p>
          <a:p>
            <a:pPr>
              <a:spcBef>
                <a:spcPct val="50000"/>
              </a:spcBef>
              <a:buSzPct val="75000"/>
              <a:buFont typeface="Lucida Grande"/>
              <a:buChar char="●"/>
            </a:pPr>
            <a:r>
              <a:rPr lang="en-US" sz="2400" dirty="0" smtClean="0"/>
              <a:t>Well established partnerships with federal, state, and private organizations. </a:t>
            </a:r>
            <a:endParaRPr lang="en-US" sz="2400" dirty="0"/>
          </a:p>
          <a:p>
            <a:pPr>
              <a:spcBef>
                <a:spcPct val="50000"/>
              </a:spcBef>
              <a:buSzPct val="75000"/>
              <a:buFont typeface="Lucida Grande"/>
              <a:buChar char="●"/>
            </a:pPr>
            <a:r>
              <a:rPr lang="en-US" sz="2400" dirty="0"/>
              <a:t>Geospatial technical support to</a:t>
            </a:r>
            <a:r>
              <a:rPr lang="en-US" sz="2400" dirty="0" smtClean="0"/>
              <a:t> national-to-local tactical and strategic wildland fire management.</a:t>
            </a:r>
            <a:endParaRPr lang="en-US" sz="24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76200" y="152400"/>
            <a:ext cx="9220200" cy="1143000"/>
          </a:xfrm>
        </p:spPr>
        <p:txBody>
          <a:bodyPr/>
          <a:lstStyle/>
          <a:p>
            <a:pPr algn="ctr"/>
            <a:r>
              <a:rPr lang="en-US" sz="2800" dirty="0" smtClean="0"/>
              <a:t>Opportunities for USGS Fire Science </a:t>
            </a:r>
            <a:br>
              <a:rPr lang="en-US" sz="2800" dirty="0" smtClean="0"/>
            </a:br>
            <a:r>
              <a:rPr lang="en-US" sz="2800" dirty="0" smtClean="0"/>
              <a:t>to support DOI Office of Wildland Fire Coordination</a:t>
            </a:r>
            <a:endParaRPr lang="en-US" sz="2800" dirty="0"/>
          </a:p>
        </p:txBody>
      </p:sp>
      <p:sp>
        <p:nvSpPr>
          <p:cNvPr id="37891" name="Rectangle 3"/>
          <p:cNvSpPr>
            <a:spLocks noGrp="1" noChangeArrowheads="1"/>
          </p:cNvSpPr>
          <p:nvPr>
            <p:ph idx="1"/>
          </p:nvPr>
        </p:nvSpPr>
        <p:spPr>
          <a:xfrm>
            <a:off x="609600" y="1524000"/>
            <a:ext cx="8196262" cy="4495800"/>
          </a:xfrm>
          <a:noFill/>
        </p:spPr>
        <p:txBody>
          <a:bodyPr/>
          <a:lstStyle/>
          <a:p>
            <a:pPr marL="231775" indent="-231775">
              <a:spcBef>
                <a:spcPct val="50000"/>
              </a:spcBef>
              <a:buSzPct val="75000"/>
              <a:buFont typeface="Lucida Grande"/>
              <a:buChar char="●"/>
            </a:pPr>
            <a:r>
              <a:rPr lang="en-US" sz="2400" dirty="0" smtClean="0">
                <a:latin typeface="Arial" pitchFamily="30" charset="0"/>
              </a:rPr>
              <a:t>Continue to enhance coordination between USGS and OWFC with focus on:</a:t>
            </a:r>
          </a:p>
          <a:p>
            <a:pPr marL="806450" indent="-231775">
              <a:spcBef>
                <a:spcPts val="0"/>
              </a:spcBef>
              <a:buSzPct val="75000"/>
              <a:buFont typeface="Lucida Grande"/>
              <a:buChar char="●"/>
            </a:pPr>
            <a:r>
              <a:rPr lang="en-US" sz="2400" dirty="0" smtClean="0">
                <a:latin typeface="Arial" pitchFamily="30" charset="0"/>
              </a:rPr>
              <a:t>Wildfire response</a:t>
            </a:r>
          </a:p>
          <a:p>
            <a:pPr marL="806450" indent="-231775">
              <a:spcBef>
                <a:spcPts val="0"/>
              </a:spcBef>
              <a:buSzPct val="75000"/>
              <a:buFont typeface="Lucida Grande"/>
              <a:buChar char="●"/>
            </a:pPr>
            <a:r>
              <a:rPr lang="en-US" sz="2400" dirty="0" smtClean="0">
                <a:latin typeface="Arial" pitchFamily="30" charset="0"/>
              </a:rPr>
              <a:t>Characterizing fuels around communities at risk</a:t>
            </a:r>
          </a:p>
          <a:p>
            <a:pPr marL="806450" indent="-231775">
              <a:spcBef>
                <a:spcPts val="0"/>
              </a:spcBef>
              <a:buSzPct val="75000"/>
              <a:buFont typeface="Lucida Grande"/>
              <a:buChar char="●"/>
            </a:pPr>
            <a:r>
              <a:rPr lang="en-US" sz="2400" dirty="0" smtClean="0">
                <a:latin typeface="Arial" pitchFamily="30" charset="0"/>
              </a:rPr>
              <a:t>Supporting landscape restoration</a:t>
            </a:r>
          </a:p>
          <a:p>
            <a:pPr marL="806450" indent="-231775">
              <a:spcBef>
                <a:spcPts val="0"/>
              </a:spcBef>
              <a:buSzPct val="75000"/>
              <a:buNone/>
            </a:pPr>
            <a:endParaRPr lang="en-US" sz="900" dirty="0" smtClean="0">
              <a:latin typeface="Arial" pitchFamily="30" charset="0"/>
            </a:endParaRPr>
          </a:p>
          <a:p>
            <a:pPr marL="231775" indent="-231775">
              <a:spcBef>
                <a:spcPts val="0"/>
              </a:spcBef>
              <a:buSzPct val="75000"/>
              <a:buFont typeface="Lucida Grande"/>
              <a:buChar char="●"/>
            </a:pPr>
            <a:r>
              <a:rPr lang="en-US" sz="2400" dirty="0" smtClean="0">
                <a:latin typeface="Arial" pitchFamily="30" charset="0"/>
              </a:rPr>
              <a:t>Increase direct USGS collaboration with OWFC.</a:t>
            </a:r>
          </a:p>
          <a:p>
            <a:pPr marL="231775" indent="-231775">
              <a:spcBef>
                <a:spcPts val="0"/>
              </a:spcBef>
              <a:buSzPct val="75000"/>
              <a:buFont typeface="Lucida Grande"/>
              <a:buChar char="●"/>
            </a:pPr>
            <a:r>
              <a:rPr lang="en-US" sz="2400" dirty="0" smtClean="0">
                <a:latin typeface="Arial" pitchFamily="30" charset="0"/>
              </a:rPr>
              <a:t>Increase USGS Fire Science to support key assets at OWFC such as LANDFIRE, MTBS, </a:t>
            </a:r>
            <a:r>
              <a:rPr lang="en-US" sz="2400" dirty="0" err="1" smtClean="0">
                <a:latin typeface="Arial" pitchFamily="30" charset="0"/>
              </a:rPr>
              <a:t>GeoMac</a:t>
            </a:r>
            <a:r>
              <a:rPr lang="en-US" sz="2400" dirty="0" smtClean="0">
                <a:latin typeface="Arial" pitchFamily="30" charset="0"/>
              </a:rPr>
              <a:t>, JFSP, and risk assessment.</a:t>
            </a:r>
          </a:p>
          <a:p>
            <a:pPr marL="231775" indent="-231775">
              <a:spcBef>
                <a:spcPts val="0"/>
              </a:spcBef>
              <a:buSzPct val="75000"/>
              <a:buFont typeface="Lucida Grande"/>
              <a:buChar char="●"/>
            </a:pPr>
            <a:r>
              <a:rPr lang="en-US" sz="2400" dirty="0" smtClean="0">
                <a:latin typeface="Arial" pitchFamily="30" charset="0"/>
              </a:rPr>
              <a:t>Maintain active role in Joint Fire Science Program.</a:t>
            </a:r>
          </a:p>
          <a:p>
            <a:pPr marL="231775" indent="-231775">
              <a:spcBef>
                <a:spcPts val="0"/>
              </a:spcBef>
              <a:buSzPct val="75000"/>
              <a:buFont typeface="Lucida Grande"/>
              <a:buChar char="●"/>
            </a:pPr>
            <a:endParaRPr lang="en-US" sz="2400" dirty="0" smtClean="0">
              <a:latin typeface="Arial" pitchFamily="30"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blipFill dpi="0" rotWithShape="1">
          <a:blip r:embed="rId2" cstate="print">
            <a:lum/>
          </a:blip>
          <a:srcRect/>
          <a:stretch>
            <a:fillRect l="-4000" r="-4000"/>
          </a:stretch>
        </a:blipFill>
        <a:effectLst/>
      </p:bgPr>
    </p:bg>
    <p:spTree>
      <p:nvGrpSpPr>
        <p:cNvPr id="1" name=""/>
        <p:cNvGrpSpPr/>
        <p:nvPr/>
      </p:nvGrpSpPr>
      <p:grpSpPr>
        <a:xfrm>
          <a:off x="0" y="0"/>
          <a:ext cx="0" cy="0"/>
          <a:chOff x="0" y="0"/>
          <a:chExt cx="0" cy="0"/>
        </a:xfrm>
      </p:grpSpPr>
      <p:sp>
        <p:nvSpPr>
          <p:cNvPr id="5" name="TextBox 4"/>
          <p:cNvSpPr txBox="1"/>
          <p:nvPr/>
        </p:nvSpPr>
        <p:spPr>
          <a:xfrm>
            <a:off x="0" y="0"/>
            <a:ext cx="9144000" cy="830997"/>
          </a:xfrm>
          <a:prstGeom prst="rect">
            <a:avLst/>
          </a:prstGeom>
          <a:solidFill>
            <a:srgbClr val="002060">
              <a:alpha val="50000"/>
            </a:srgbClr>
          </a:solidFill>
        </p:spPr>
        <p:txBody>
          <a:bodyPr wrap="square" rtlCol="0">
            <a:spAutoFit/>
          </a:bodyPr>
          <a:lstStyle/>
          <a:p>
            <a:r>
              <a:rPr lang="en-US" sz="2800" b="1" i="1" dirty="0" smtClean="0">
                <a:solidFill>
                  <a:srgbClr val="FFFF99"/>
                </a:solidFill>
                <a:latin typeface="+mj-lt"/>
              </a:rPr>
              <a:t>Rodeo </a:t>
            </a:r>
            <a:r>
              <a:rPr lang="en-US" sz="2800" b="1" i="1" dirty="0" err="1" smtClean="0">
                <a:solidFill>
                  <a:srgbClr val="FFFF99"/>
                </a:solidFill>
                <a:latin typeface="+mj-lt"/>
              </a:rPr>
              <a:t>Chediski</a:t>
            </a:r>
            <a:r>
              <a:rPr lang="en-US" sz="2800" b="1" i="1" dirty="0" smtClean="0">
                <a:solidFill>
                  <a:srgbClr val="FFFF99"/>
                </a:solidFill>
                <a:latin typeface="+mj-lt"/>
              </a:rPr>
              <a:t> Fire – Arizona, 2003</a:t>
            </a:r>
          </a:p>
          <a:p>
            <a:r>
              <a:rPr lang="en-US" sz="2000" b="1" i="1" dirty="0" smtClean="0">
                <a:solidFill>
                  <a:srgbClr val="FFFF99"/>
                </a:solidFill>
                <a:latin typeface="+mj-lt"/>
              </a:rPr>
              <a:t>Wildfires and Fort Apache prescribed burns and thinning 1993-2001</a:t>
            </a:r>
            <a:endParaRPr lang="en-US" sz="2000" b="1" i="1" dirty="0">
              <a:solidFill>
                <a:srgbClr val="FFFF99"/>
              </a:solidFill>
              <a:latin typeface="+mj-l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blipFill dpi="0" rotWithShape="1">
          <a:blip r:embed="rId2" cstate="print">
            <a:lum/>
          </a:blip>
          <a:srcRect/>
          <a:stretch>
            <a:fillRect l="-4000" r="-4000"/>
          </a:stretch>
        </a:blipFill>
        <a:effectLst/>
      </p:bgPr>
    </p:bg>
    <p:spTree>
      <p:nvGrpSpPr>
        <p:cNvPr id="1" name=""/>
        <p:cNvGrpSpPr/>
        <p:nvPr/>
      </p:nvGrpSpPr>
      <p:grpSpPr>
        <a:xfrm>
          <a:off x="0" y="0"/>
          <a:ext cx="0" cy="0"/>
          <a:chOff x="0" y="0"/>
          <a:chExt cx="0" cy="0"/>
        </a:xfrm>
      </p:grpSpPr>
      <p:sp>
        <p:nvSpPr>
          <p:cNvPr id="5" name="TextBox 4"/>
          <p:cNvSpPr txBox="1"/>
          <p:nvPr/>
        </p:nvSpPr>
        <p:spPr>
          <a:xfrm>
            <a:off x="0" y="0"/>
            <a:ext cx="9144000" cy="523220"/>
          </a:xfrm>
          <a:prstGeom prst="rect">
            <a:avLst/>
          </a:prstGeom>
          <a:solidFill>
            <a:srgbClr val="002060">
              <a:alpha val="50000"/>
            </a:srgbClr>
          </a:solidFill>
        </p:spPr>
        <p:txBody>
          <a:bodyPr wrap="square" rtlCol="0">
            <a:spAutoFit/>
          </a:bodyPr>
          <a:lstStyle/>
          <a:p>
            <a:r>
              <a:rPr lang="en-US" sz="2800" b="1" i="1" dirty="0" smtClean="0">
                <a:solidFill>
                  <a:srgbClr val="FFFF99"/>
                </a:solidFill>
                <a:latin typeface="+mj-lt"/>
              </a:rPr>
              <a:t>Rodeo </a:t>
            </a:r>
            <a:r>
              <a:rPr lang="en-US" sz="2800" b="1" i="1" dirty="0" err="1" smtClean="0">
                <a:solidFill>
                  <a:srgbClr val="FFFF99"/>
                </a:solidFill>
                <a:latin typeface="+mj-lt"/>
              </a:rPr>
              <a:t>Chediski</a:t>
            </a:r>
            <a:r>
              <a:rPr lang="en-US" sz="2800" b="1" i="1" dirty="0" smtClean="0">
                <a:solidFill>
                  <a:srgbClr val="FFFF99"/>
                </a:solidFill>
                <a:latin typeface="+mj-lt"/>
              </a:rPr>
              <a:t> Fire – Arizona, 2002</a:t>
            </a:r>
            <a:endParaRPr lang="en-US" sz="2800" b="1" i="1" dirty="0">
              <a:solidFill>
                <a:srgbClr val="FFFF99"/>
              </a:solidFill>
              <a:latin typeface="+mj-l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USGS Fire Science Activities</a:t>
            </a:r>
            <a:endParaRPr lang="en-US" dirty="0"/>
          </a:p>
        </p:txBody>
      </p:sp>
      <p:sp>
        <p:nvSpPr>
          <p:cNvPr id="3" name="Content Placeholder 2"/>
          <p:cNvSpPr>
            <a:spLocks noGrp="1"/>
          </p:cNvSpPr>
          <p:nvPr>
            <p:ph idx="1"/>
          </p:nvPr>
        </p:nvSpPr>
        <p:spPr/>
        <p:txBody>
          <a:bodyPr/>
          <a:lstStyle/>
          <a:p>
            <a:pPr>
              <a:buNone/>
            </a:pPr>
            <a:r>
              <a:rPr lang="en-US" u="sng" dirty="0" smtClean="0"/>
              <a:t>ECOSYSTEMS</a:t>
            </a:r>
          </a:p>
          <a:p>
            <a:r>
              <a:rPr lang="en-US" dirty="0" smtClean="0"/>
              <a:t>Fire and invasive species</a:t>
            </a:r>
          </a:p>
          <a:p>
            <a:r>
              <a:rPr lang="en-US" dirty="0" smtClean="0"/>
              <a:t>Wildlife and fish habitat effects</a:t>
            </a:r>
          </a:p>
          <a:p>
            <a:r>
              <a:rPr lang="en-US" dirty="0" smtClean="0"/>
              <a:t>Effects of fuel treatments on landscapes</a:t>
            </a:r>
          </a:p>
          <a:p>
            <a:r>
              <a:rPr lang="en-US" dirty="0" smtClean="0"/>
              <a:t>Montane/Alpine fire regimes and climate change</a:t>
            </a:r>
          </a:p>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USGS Fire Science Activities</a:t>
            </a:r>
            <a:endParaRPr lang="en-US" dirty="0"/>
          </a:p>
        </p:txBody>
      </p:sp>
      <p:sp>
        <p:nvSpPr>
          <p:cNvPr id="3" name="Content Placeholder 2"/>
          <p:cNvSpPr>
            <a:spLocks noGrp="1"/>
          </p:cNvSpPr>
          <p:nvPr>
            <p:ph idx="1"/>
          </p:nvPr>
        </p:nvSpPr>
        <p:spPr/>
        <p:txBody>
          <a:bodyPr/>
          <a:lstStyle/>
          <a:p>
            <a:pPr>
              <a:buNone/>
            </a:pPr>
            <a:r>
              <a:rPr lang="en-US" u="sng" dirty="0" smtClean="0"/>
              <a:t>CLIMATE AND LAND-USE CHANGE</a:t>
            </a:r>
          </a:p>
          <a:p>
            <a:r>
              <a:rPr lang="en-US" dirty="0" smtClean="0"/>
              <a:t>National surface and canopy fuels map</a:t>
            </a:r>
          </a:p>
          <a:p>
            <a:r>
              <a:rPr lang="en-US" dirty="0" smtClean="0"/>
              <a:t>Remote sensing based fire histories</a:t>
            </a:r>
          </a:p>
          <a:p>
            <a:r>
              <a:rPr lang="en-US" dirty="0" smtClean="0"/>
              <a:t>Wildland fire, carbon cycles, and climate change</a:t>
            </a:r>
          </a:p>
          <a:p>
            <a:r>
              <a:rPr lang="en-US" dirty="0" smtClean="0"/>
              <a:t>Geospatial support for wildfire incidents and planning</a:t>
            </a:r>
          </a:p>
          <a:p>
            <a:endParaRPr lang="en-US" dirty="0" smtClean="0"/>
          </a:p>
          <a:p>
            <a:endParaRPr lang="en-US" u="sng" dirty="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USGS Fire Science Activities</a:t>
            </a:r>
            <a:endParaRPr lang="en-US" dirty="0"/>
          </a:p>
        </p:txBody>
      </p:sp>
      <p:sp>
        <p:nvSpPr>
          <p:cNvPr id="3" name="Content Placeholder 2"/>
          <p:cNvSpPr>
            <a:spLocks noGrp="1"/>
          </p:cNvSpPr>
          <p:nvPr>
            <p:ph idx="1"/>
          </p:nvPr>
        </p:nvSpPr>
        <p:spPr/>
        <p:txBody>
          <a:bodyPr/>
          <a:lstStyle/>
          <a:p>
            <a:r>
              <a:rPr lang="en-US" dirty="0" smtClean="0"/>
              <a:t>Land slide and debris flow monitoring and forecasting</a:t>
            </a:r>
          </a:p>
          <a:p>
            <a:r>
              <a:rPr lang="en-US" dirty="0" smtClean="0"/>
              <a:t>Water quality and supply monitoring and forecasting</a:t>
            </a:r>
          </a:p>
          <a:p>
            <a:r>
              <a:rPr lang="en-US" dirty="0" smtClean="0"/>
              <a:t>Toxicity of fire suppression chemicals</a:t>
            </a:r>
          </a:p>
          <a:p>
            <a:endParaRPr lang="en-US" dirty="0" smtClean="0"/>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3128336" y="3013502"/>
            <a:ext cx="2887329" cy="830997"/>
          </a:xfrm>
          <a:prstGeom prst="rect">
            <a:avLst/>
          </a:prstGeom>
          <a:noFill/>
        </p:spPr>
        <p:txBody>
          <a:bodyPr wrap="none" rtlCol="0">
            <a:spAutoFit/>
          </a:bodyPr>
          <a:lstStyle/>
          <a:p>
            <a:r>
              <a:rPr lang="en-US" sz="4800" dirty="0" smtClean="0">
                <a:solidFill>
                  <a:srgbClr val="FFFF99"/>
                </a:solidFill>
              </a:rPr>
              <a:t>Examples</a:t>
            </a:r>
            <a:endParaRPr lang="en-US" sz="4800" dirty="0">
              <a:solidFill>
                <a:srgbClr val="FFFF99"/>
              </a:solidFill>
            </a:endParaRPr>
          </a:p>
        </p:txBody>
      </p:sp>
    </p:spTree>
  </p:cSld>
  <p:clrMapOvr>
    <a:masterClrMapping/>
  </p:clrMapOvr>
</p:sld>
</file>

<file path=ppt/theme/theme1.xml><?xml version="1.0" encoding="utf-8"?>
<a:theme xmlns:a="http://schemas.openxmlformats.org/drawingml/2006/main" name="green-gray-templat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sktop">
  <a:themeElements>
    <a:clrScheme name="Desktop 9">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FFFFF"/>
      </a:hlink>
      <a:folHlink>
        <a:srgbClr val="CECECE"/>
      </a:folHlink>
    </a:clrScheme>
    <a:fontScheme name="Desk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Arial" charset="0"/>
          </a:defRPr>
        </a:defPPr>
      </a:lstStyle>
    </a:lnDef>
  </a:objectDefaults>
  <a:extraClrSchemeLst>
    <a:extraClrScheme>
      <a:clrScheme name="Deskto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kto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kto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kto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kto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kto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kto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sktop 8">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FEBEE"/>
        </a:hlink>
        <a:folHlink>
          <a:srgbClr val="CECECE"/>
        </a:folHlink>
      </a:clrScheme>
      <a:clrMap bg1="lt1" tx1="dk1" bg2="lt2" tx2="dk2" accent1="accent1" accent2="accent2" accent3="accent3" accent4="accent4" accent5="accent5" accent6="accent6" hlink="hlink" folHlink="folHlink"/>
    </a:extraClrScheme>
    <a:extraClrScheme>
      <a:clrScheme name="Desktop 9">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FFFFF"/>
        </a:hlink>
        <a:folHlink>
          <a:srgbClr val="CECECE"/>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green-gray-templat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Default Design">
  <a:themeElements>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4903837</TotalTime>
  <Words>1577</Words>
  <Application>Microsoft Macintosh PowerPoint</Application>
  <PresentationFormat>On-screen Show (4:3)</PresentationFormat>
  <Paragraphs>225</Paragraphs>
  <Slides>35</Slides>
  <Notes>12</Notes>
  <HiddenSlides>0</HiddenSlides>
  <MMClips>0</MMClips>
  <ScaleCrop>false</ScaleCrop>
  <HeadingPairs>
    <vt:vector size="4" baseType="variant">
      <vt:variant>
        <vt:lpstr>Design Template</vt:lpstr>
      </vt:variant>
      <vt:variant>
        <vt:i4>8</vt:i4>
      </vt:variant>
      <vt:variant>
        <vt:lpstr>Slide Titles</vt:lpstr>
      </vt:variant>
      <vt:variant>
        <vt:i4>35</vt:i4>
      </vt:variant>
    </vt:vector>
  </HeadingPairs>
  <TitlesOfParts>
    <vt:vector size="43" baseType="lpstr">
      <vt:lpstr>green-gray-template</vt:lpstr>
      <vt:lpstr>4_Default Design</vt:lpstr>
      <vt:lpstr>Desktop</vt:lpstr>
      <vt:lpstr>1_Default Design</vt:lpstr>
      <vt:lpstr>2_green-gray-template</vt:lpstr>
      <vt:lpstr>Office Theme</vt:lpstr>
      <vt:lpstr>1_Office Theme</vt:lpstr>
      <vt:lpstr>5_Default Design</vt:lpstr>
      <vt:lpstr>Wildland Fire Science at USGS</vt:lpstr>
      <vt:lpstr>Slide 2</vt:lpstr>
      <vt:lpstr>Slide 3</vt:lpstr>
      <vt:lpstr>Slide 4</vt:lpstr>
      <vt:lpstr>Slide 5</vt:lpstr>
      <vt:lpstr>USGS Fire Science Activities</vt:lpstr>
      <vt:lpstr>USGS Fire Science Activities</vt:lpstr>
      <vt:lpstr>USGS Fire Science Activities</vt:lpstr>
      <vt:lpstr>Slide 9</vt:lpstr>
      <vt:lpstr>GeoMAC KML’s used by InciWeb </vt:lpstr>
      <vt:lpstr>Slide 11</vt:lpstr>
      <vt:lpstr>Slide 12</vt:lpstr>
      <vt:lpstr>Slide 13</vt:lpstr>
      <vt:lpstr>Burn Severity Assessment  Burned Area Reflectance Classification (BARC) </vt:lpstr>
      <vt:lpstr>Slide 15</vt:lpstr>
      <vt:lpstr>Rangeland Restoration Ely, Nevada</vt:lpstr>
      <vt:lpstr>Slide 17</vt:lpstr>
      <vt:lpstr>Monitoring Trends in Burn Severity</vt:lpstr>
      <vt:lpstr>Monitoring Trends in Burn Severity</vt:lpstr>
      <vt:lpstr>Slide 20</vt:lpstr>
      <vt:lpstr>LANDFIRE in One Page</vt:lpstr>
      <vt:lpstr>Slide 22</vt:lpstr>
      <vt:lpstr>Slide 23</vt:lpstr>
      <vt:lpstr>Slide 24</vt:lpstr>
      <vt:lpstr>The Integrated LANDFIRE Vegetation Database</vt:lpstr>
      <vt:lpstr>LANDFIRE Data Products</vt:lpstr>
      <vt:lpstr>The LANDFIRE process</vt:lpstr>
      <vt:lpstr>Slide 28</vt:lpstr>
      <vt:lpstr>Slide 29</vt:lpstr>
      <vt:lpstr>Slide 30</vt:lpstr>
      <vt:lpstr>Maps of Values at Risk Maps</vt:lpstr>
      <vt:lpstr>Slide 32</vt:lpstr>
      <vt:lpstr>Slide 33</vt:lpstr>
      <vt:lpstr>Strengths of USGS fire science</vt:lpstr>
      <vt:lpstr>Opportunities for USGS Fire Science  to support DOI Office of Wildland Fire Coordination</vt:lpstr>
    </vt:vector>
  </TitlesOfParts>
  <Company>USGS/EROS Data Center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Fire Science at EROS</dc:title>
  <dc:creator>mrollins</dc:creator>
  <cp:lastModifiedBy>Matt Rollins</cp:lastModifiedBy>
  <cp:revision>45</cp:revision>
  <dcterms:created xsi:type="dcterms:W3CDTF">2012-02-01T17:18:46Z</dcterms:created>
  <dcterms:modified xsi:type="dcterms:W3CDTF">2012-02-01T19:43:23Z</dcterms:modified>
</cp:coreProperties>
</file>